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8" r:id="rId3"/>
    <p:sldId id="284" r:id="rId4"/>
    <p:sldId id="286" r:id="rId5"/>
    <p:sldId id="288" r:id="rId6"/>
    <p:sldId id="263" r:id="rId7"/>
    <p:sldId id="264" r:id="rId8"/>
    <p:sldId id="268" r:id="rId9"/>
    <p:sldId id="265" r:id="rId10"/>
    <p:sldId id="266" r:id="rId11"/>
    <p:sldId id="294" r:id="rId12"/>
    <p:sldId id="295" r:id="rId13"/>
    <p:sldId id="269" r:id="rId14"/>
    <p:sldId id="270" r:id="rId15"/>
    <p:sldId id="271" r:id="rId16"/>
    <p:sldId id="272" r:id="rId17"/>
    <p:sldId id="274" r:id="rId18"/>
    <p:sldId id="276" r:id="rId19"/>
    <p:sldId id="277" r:id="rId20"/>
    <p:sldId id="279" r:id="rId21"/>
    <p:sldId id="280" r:id="rId22"/>
    <p:sldId id="278" r:id="rId23"/>
    <p:sldId id="281" r:id="rId24"/>
    <p:sldId id="282" r:id="rId25"/>
    <p:sldId id="283" r:id="rId26"/>
    <p:sldId id="293" r:id="rId27"/>
  </p:sldIdLst>
  <p:sldSz cx="9144000" cy="6858000" type="screen4x3"/>
  <p:notesSz cx="7010400" cy="92964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88" autoAdjust="0"/>
  </p:normalViewPr>
  <p:slideViewPr>
    <p:cSldViewPr>
      <p:cViewPr varScale="1">
        <p:scale>
          <a:sx n="110" d="100"/>
          <a:sy n="110" d="100"/>
        </p:scale>
        <p:origin x="-1644" y="-78"/>
      </p:cViewPr>
      <p:guideLst>
        <p:guide orient="horz" pos="2160"/>
        <p:guide pos="2880"/>
      </p:guideLst>
    </p:cSldViewPr>
  </p:slideViewPr>
  <p:outlineViewPr>
    <p:cViewPr>
      <p:scale>
        <a:sx n="33" d="100"/>
        <a:sy n="33" d="100"/>
      </p:scale>
      <p:origin x="54"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lt-LT" smtClean="0"/>
              <a:t>Spustelėję redag. ruoš. pavad. stilių</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en-US" dirty="0"/>
          </a:p>
        </p:txBody>
      </p:sp>
      <p:sp>
        <p:nvSpPr>
          <p:cNvPr id="4" name="Date Placeholder 3"/>
          <p:cNvSpPr>
            <a:spLocks noGrp="1"/>
          </p:cNvSpPr>
          <p:nvPr>
            <p:ph type="dt" sz="half" idx="10"/>
          </p:nvPr>
        </p:nvSpPr>
        <p:spPr/>
        <p:txBody>
          <a:bodyPr/>
          <a:lstStyle/>
          <a:p>
            <a:fld id="{6F073CBF-ED3B-409A-9AE6-206A02C5E154}" type="datetimeFigureOut">
              <a:rPr lang="lt-LT" smtClean="0"/>
              <a:t>2022-09-13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738E47E1-0928-46B9-884A-6E284E09D1FE}" type="slidenum">
              <a:rPr lang="lt-LT" smtClean="0"/>
              <a:t>‹#›</a:t>
            </a:fld>
            <a:endParaRPr lang="lt-L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e Placeholder 3"/>
          <p:cNvSpPr>
            <a:spLocks noGrp="1"/>
          </p:cNvSpPr>
          <p:nvPr>
            <p:ph type="dt" sz="half" idx="10"/>
          </p:nvPr>
        </p:nvSpPr>
        <p:spPr/>
        <p:txBody>
          <a:bodyPr/>
          <a:lstStyle/>
          <a:p>
            <a:fld id="{6F073CBF-ED3B-409A-9AE6-206A02C5E154}" type="datetimeFigureOut">
              <a:rPr lang="lt-LT" smtClean="0"/>
              <a:t>2022-09-13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738E47E1-0928-46B9-884A-6E284E09D1FE}" type="slidenum">
              <a:rPr lang="lt-LT" smtClean="0"/>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us pavadinimas ir tekstas">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F073CBF-ED3B-409A-9AE6-206A02C5E154}" type="datetimeFigureOut">
              <a:rPr lang="lt-LT" smtClean="0"/>
              <a:t>2022-09-13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738E47E1-0928-46B9-884A-6E284E09D1FE}" type="slidenum">
              <a:rPr lang="lt-LT" smtClean="0"/>
              <a:t>‹#›</a:t>
            </a:fld>
            <a:endParaRPr lang="lt-LT"/>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lt-LT" smtClean="0"/>
              <a:t>Spustelėję redag. ruoš. pavad. stilių</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e Placeholder 3"/>
          <p:cNvSpPr>
            <a:spLocks noGrp="1"/>
          </p:cNvSpPr>
          <p:nvPr>
            <p:ph type="dt" sz="half" idx="10"/>
          </p:nvPr>
        </p:nvSpPr>
        <p:spPr/>
        <p:txBody>
          <a:bodyPr/>
          <a:lstStyle/>
          <a:p>
            <a:fld id="{6F073CBF-ED3B-409A-9AE6-206A02C5E154}" type="datetimeFigureOut">
              <a:rPr lang="lt-LT" smtClean="0"/>
              <a:t>2022-09-13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738E47E1-0928-46B9-884A-6E284E09D1FE}" type="slidenum">
              <a:rPr lang="lt-LT" smtClean="0"/>
              <a:t>‹#›</a:t>
            </a:fld>
            <a:endParaRPr lang="lt-LT"/>
          </a:p>
        </p:txBody>
      </p:sp>
      <p:sp>
        <p:nvSpPr>
          <p:cNvPr id="7" name="Title 6"/>
          <p:cNvSpPr>
            <a:spLocks noGrp="1"/>
          </p:cNvSpPr>
          <p:nvPr>
            <p:ph type="title"/>
          </p:nvPr>
        </p:nvSpPr>
        <p:spPr/>
        <p:txBody>
          <a:bodyPr/>
          <a:lstStyle/>
          <a:p>
            <a:r>
              <a:rPr lang="lt-LT" smtClean="0"/>
              <a:t>Spustelėję redag. ruoš. pavad. stilių</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kcijos antraštė">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lt-LT" smtClean="0"/>
              <a:t>Spustelėję redag. ruoš. pavad. stilių</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6F073CBF-ED3B-409A-9AE6-206A02C5E154}" type="datetimeFigureOut">
              <a:rPr lang="lt-LT" smtClean="0"/>
              <a:t>2022-09-13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738E47E1-0928-46B9-884A-6E284E09D1FE}" type="slidenum">
              <a:rPr lang="lt-LT" smtClean="0"/>
              <a:t>‹#›</a:t>
            </a:fld>
            <a:endParaRPr lang="lt-L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a:p>
        </p:txBody>
      </p:sp>
      <p:sp>
        <p:nvSpPr>
          <p:cNvPr id="5" name="Date Placeholder 4"/>
          <p:cNvSpPr>
            <a:spLocks noGrp="1"/>
          </p:cNvSpPr>
          <p:nvPr>
            <p:ph type="dt" sz="half" idx="10"/>
          </p:nvPr>
        </p:nvSpPr>
        <p:spPr/>
        <p:txBody>
          <a:bodyPr/>
          <a:lstStyle/>
          <a:p>
            <a:fld id="{6F073CBF-ED3B-409A-9AE6-206A02C5E154}" type="datetimeFigureOut">
              <a:rPr lang="lt-LT" smtClean="0"/>
              <a:t>2022-09-13</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738E47E1-0928-46B9-884A-6E284E09D1FE}" type="slidenum">
              <a:rPr lang="lt-LT" smtClean="0"/>
              <a:t>‹#›</a:t>
            </a:fld>
            <a:endParaRPr lang="lt-LT"/>
          </a:p>
        </p:txBody>
      </p:sp>
      <p:sp>
        <p:nvSpPr>
          <p:cNvPr id="9" name="Content Placeholder 8"/>
          <p:cNvSpPr>
            <a:spLocks noGrp="1"/>
          </p:cNvSpPr>
          <p:nvPr>
            <p:ph sz="quarter" idx="13"/>
          </p:nvPr>
        </p:nvSpPr>
        <p:spPr>
          <a:xfrm>
            <a:off x="676655" y="2679192"/>
            <a:ext cx="3822192" cy="344728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smtClean="0"/>
              <a:t>Spustelėję redag. ruoš. pavad. stilių</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7" name="Date Placeholder 6"/>
          <p:cNvSpPr>
            <a:spLocks noGrp="1"/>
          </p:cNvSpPr>
          <p:nvPr>
            <p:ph type="dt" sz="half" idx="10"/>
          </p:nvPr>
        </p:nvSpPr>
        <p:spPr/>
        <p:txBody>
          <a:bodyPr/>
          <a:lstStyle/>
          <a:p>
            <a:fld id="{6F073CBF-ED3B-409A-9AE6-206A02C5E154}" type="datetimeFigureOut">
              <a:rPr lang="lt-LT" smtClean="0"/>
              <a:t>2022-09-13</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738E47E1-0928-46B9-884A-6E284E09D1FE}" type="slidenum">
              <a:rPr lang="lt-LT" smtClean="0"/>
              <a:t>‹#›</a:t>
            </a:fld>
            <a:endParaRPr lang="lt-L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a:p>
        </p:txBody>
      </p:sp>
      <p:sp>
        <p:nvSpPr>
          <p:cNvPr id="3" name="Date Placeholder 2"/>
          <p:cNvSpPr>
            <a:spLocks noGrp="1"/>
          </p:cNvSpPr>
          <p:nvPr>
            <p:ph type="dt" sz="half" idx="10"/>
          </p:nvPr>
        </p:nvSpPr>
        <p:spPr/>
        <p:txBody>
          <a:bodyPr/>
          <a:lstStyle/>
          <a:p>
            <a:fld id="{6F073CBF-ED3B-409A-9AE6-206A02C5E154}" type="datetimeFigureOut">
              <a:rPr lang="lt-LT" smtClean="0"/>
              <a:t>2022-09-13</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738E47E1-0928-46B9-884A-6E284E09D1FE}" type="slidenum">
              <a:rPr lang="lt-LT" smtClean="0"/>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uščia">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6F073CBF-ED3B-409A-9AE6-206A02C5E154}" type="datetimeFigureOut">
              <a:rPr lang="lt-LT" smtClean="0"/>
              <a:t>2022-09-13</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738E47E1-0928-46B9-884A-6E284E09D1FE}" type="slidenum">
              <a:rPr lang="lt-LT" smtClean="0"/>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urinys ir antraštė">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F073CBF-ED3B-409A-9AE6-206A02C5E154}" type="datetimeFigureOut">
              <a:rPr lang="lt-LT" smtClean="0"/>
              <a:t>2022-09-13</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738E47E1-0928-46B9-884A-6E284E09D1FE}" type="slidenum">
              <a:rPr lang="lt-LT" smtClean="0"/>
              <a:t>‹#›</a:t>
            </a:fld>
            <a:endParaRPr lang="lt-LT"/>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lt-LT" smtClean="0"/>
              <a:t>Spustelėję redag. ruoš. pavad. stilių</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aveikslėlis ir antraštė">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lt-LT" smtClean="0"/>
              <a:t>Spustelėję redag. ruoš. pavad. stilių</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e Placeholder 4"/>
          <p:cNvSpPr>
            <a:spLocks noGrp="1"/>
          </p:cNvSpPr>
          <p:nvPr>
            <p:ph type="dt" sz="half" idx="10"/>
          </p:nvPr>
        </p:nvSpPr>
        <p:spPr/>
        <p:txBody>
          <a:bodyPr/>
          <a:lstStyle/>
          <a:p>
            <a:fld id="{6F073CBF-ED3B-409A-9AE6-206A02C5E154}" type="datetimeFigureOut">
              <a:rPr lang="lt-LT" smtClean="0"/>
              <a:t>2022-09-13</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738E47E1-0928-46B9-884A-6E284E09D1FE}" type="slidenum">
              <a:rPr lang="lt-LT" smtClean="0"/>
              <a:t>‹#›</a:t>
            </a:fld>
            <a:endParaRPr lang="lt-LT"/>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t-LT" smtClean="0"/>
              <a:t>Spustelėkite piktogr. norėdami įtraukti pav.</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lt-LT" smtClean="0"/>
              <a:t>Spustelėję redag. ruoš. pavad. stilių</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6F073CBF-ED3B-409A-9AE6-206A02C5E154}" type="datetimeFigureOut">
              <a:rPr lang="lt-LT" smtClean="0"/>
              <a:t>2022-09-13</a:t>
            </a:fld>
            <a:endParaRPr lang="lt-LT"/>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lt-LT"/>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38E47E1-0928-46B9-884A-6E284E09D1FE}" type="slidenum">
              <a:rPr lang="lt-LT" smtClean="0"/>
              <a:t>‹#›</a:t>
            </a:fld>
            <a:endParaRPr lang="lt-LT"/>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utena.lt/"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p:txBody>
          <a:bodyPr>
            <a:normAutofit fontScale="90000"/>
          </a:bodyPr>
          <a:lstStyle/>
          <a:p>
            <a:r>
              <a:rPr lang="lt-LT" b="1" cap="all" dirty="0"/>
              <a:t>DAUGIABUČIŲ GYVENAMŲJŲ NAMŲ TERITORIJŲ TVARKYMO TVARKOS APRAŠAS</a:t>
            </a:r>
            <a:r>
              <a:rPr lang="lt-LT" dirty="0"/>
              <a:t/>
            </a:r>
            <a:br>
              <a:rPr lang="lt-LT" dirty="0"/>
            </a:br>
            <a:endParaRPr lang="lt-LT" dirty="0"/>
          </a:p>
        </p:txBody>
      </p:sp>
      <p:sp>
        <p:nvSpPr>
          <p:cNvPr id="3" name="Antrinis pavadinimas 2"/>
          <p:cNvSpPr>
            <a:spLocks noGrp="1"/>
          </p:cNvSpPr>
          <p:nvPr>
            <p:ph type="subTitle" idx="1"/>
          </p:nvPr>
        </p:nvSpPr>
        <p:spPr/>
        <p:txBody>
          <a:bodyPr>
            <a:normAutofit fontScale="62500" lnSpcReduction="20000"/>
          </a:bodyPr>
          <a:lstStyle/>
          <a:p>
            <a:endParaRPr lang="lt-LT" dirty="0" smtClean="0"/>
          </a:p>
          <a:p>
            <a:endParaRPr lang="lt-LT" dirty="0"/>
          </a:p>
          <a:p>
            <a:endParaRPr lang="lt-LT" dirty="0" smtClean="0"/>
          </a:p>
          <a:p>
            <a:endParaRPr lang="lt-LT" dirty="0" smtClean="0"/>
          </a:p>
          <a:p>
            <a:endParaRPr lang="lt-LT" dirty="0"/>
          </a:p>
          <a:p>
            <a:endParaRPr lang="lt-LT" dirty="0" smtClean="0"/>
          </a:p>
          <a:p>
            <a:r>
              <a:rPr lang="lt-LT" dirty="0" smtClean="0"/>
              <a:t>2022 m . </a:t>
            </a:r>
            <a:endParaRPr lang="lt-LT" dirty="0"/>
          </a:p>
        </p:txBody>
      </p:sp>
    </p:spTree>
    <p:extLst>
      <p:ext uri="{BB962C8B-B14F-4D97-AF65-F5344CB8AC3E}">
        <p14:creationId xmlns:p14="http://schemas.microsoft.com/office/powerpoint/2010/main" val="12473629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normAutofit fontScale="55000" lnSpcReduction="20000"/>
          </a:bodyPr>
          <a:lstStyle/>
          <a:p>
            <a:pPr marL="0" indent="0">
              <a:buNone/>
            </a:pPr>
            <a:r>
              <a:rPr lang="lt-LT" dirty="0"/>
              <a:t>Valdytojams, kurie dalyvavo Daugiabučių namų atnaujinimo (modernizavimo) programoje ar kurie dalyvauja Daugiabučių namų atnaujinimo (modernizavimo) programoje ir yra pradėję daugiabučio namo atnaujinimo (modernizavimo) rangos darbus ir (ar) pasirašę daugiabučio namo atnaujinimo (modernizavimo) rangos darbų sutartį, </a:t>
            </a:r>
            <a:r>
              <a:rPr lang="lt-LT" b="1" dirty="0"/>
              <a:t>finansuojama 100 procentų</a:t>
            </a:r>
            <a:r>
              <a:rPr lang="lt-LT" dirty="0"/>
              <a:t> tinkamų finansuoti daugiabučio gyvenamojo namo ar namų grupės teritorijos </a:t>
            </a:r>
            <a:r>
              <a:rPr lang="lt-LT" b="1" dirty="0"/>
              <a:t>Infrastruktūros darbų</a:t>
            </a:r>
            <a:r>
              <a:rPr lang="lt-LT" dirty="0"/>
              <a:t> tvarkymo išlaidų</a:t>
            </a:r>
            <a:r>
              <a:rPr lang="lt-LT" dirty="0" smtClean="0"/>
              <a:t>.</a:t>
            </a:r>
          </a:p>
          <a:p>
            <a:pPr marL="0" indent="0">
              <a:buNone/>
            </a:pPr>
            <a:endParaRPr lang="lt-LT" dirty="0" smtClean="0"/>
          </a:p>
          <a:p>
            <a:pPr marL="0" indent="0">
              <a:buNone/>
            </a:pPr>
            <a:r>
              <a:rPr lang="lt-LT" dirty="0" smtClean="0"/>
              <a:t>Jei </a:t>
            </a:r>
            <a:r>
              <a:rPr lang="lt-LT" dirty="0"/>
              <a:t>daugiabučių gyvenamųjų namų grupėje renovuotų namų yra </a:t>
            </a:r>
            <a:r>
              <a:rPr lang="lt-LT" b="1" dirty="0"/>
              <a:t>75 procentai </a:t>
            </a:r>
            <a:r>
              <a:rPr lang="lt-LT" dirty="0"/>
              <a:t>– finansuojama </a:t>
            </a:r>
            <a:r>
              <a:rPr lang="lt-LT" b="1" dirty="0"/>
              <a:t>75 procentai </a:t>
            </a:r>
            <a:r>
              <a:rPr lang="lt-LT" dirty="0"/>
              <a:t>Infrastruktūros darbų tvarkymo išlaidų. </a:t>
            </a:r>
            <a:endParaRPr lang="lt-LT" dirty="0" smtClean="0"/>
          </a:p>
          <a:p>
            <a:pPr marL="0" indent="0">
              <a:buNone/>
            </a:pPr>
            <a:endParaRPr lang="lt-LT" dirty="0" smtClean="0"/>
          </a:p>
          <a:p>
            <a:pPr marL="0" indent="0">
              <a:buNone/>
            </a:pPr>
            <a:r>
              <a:rPr lang="lt-LT" dirty="0" smtClean="0"/>
              <a:t>Jei </a:t>
            </a:r>
            <a:r>
              <a:rPr lang="lt-LT" dirty="0"/>
              <a:t>daugiabučių gyvenamųjų namų grupėje renovuotų namų yra </a:t>
            </a:r>
            <a:r>
              <a:rPr lang="lt-LT" b="1" dirty="0"/>
              <a:t>50 procentų </a:t>
            </a:r>
            <a:r>
              <a:rPr lang="lt-LT" dirty="0"/>
              <a:t>– finansuojama </a:t>
            </a:r>
            <a:r>
              <a:rPr lang="lt-LT" b="1" dirty="0"/>
              <a:t>50 procentų </a:t>
            </a:r>
            <a:r>
              <a:rPr lang="lt-LT" dirty="0"/>
              <a:t>Infrastruktūros darbų tvarkymo išlaidų</a:t>
            </a:r>
            <a:r>
              <a:rPr lang="lt-LT" dirty="0" smtClean="0"/>
              <a:t>.</a:t>
            </a:r>
          </a:p>
          <a:p>
            <a:pPr marL="0" indent="0">
              <a:buNone/>
            </a:pPr>
            <a:endParaRPr lang="lt-LT" dirty="0" smtClean="0"/>
          </a:p>
          <a:p>
            <a:pPr marL="0" indent="0">
              <a:buNone/>
            </a:pPr>
            <a:r>
              <a:rPr lang="lt-LT" dirty="0" smtClean="0"/>
              <a:t>Jei </a:t>
            </a:r>
            <a:r>
              <a:rPr lang="lt-LT" dirty="0"/>
              <a:t>daugiabučių gyvenamųjų namų grupėje renovuotų namų yra 25 procentai – finansuojama </a:t>
            </a:r>
            <a:r>
              <a:rPr lang="lt-LT" b="1" dirty="0"/>
              <a:t>25 procentai </a:t>
            </a:r>
            <a:r>
              <a:rPr lang="lt-LT" dirty="0"/>
              <a:t>Infrastruktūros darbų tvarkymo išlaidų</a:t>
            </a:r>
            <a:r>
              <a:rPr lang="lt-LT" dirty="0" smtClean="0"/>
              <a:t>.</a:t>
            </a:r>
          </a:p>
          <a:p>
            <a:pPr marL="0" lvl="1" indent="0">
              <a:buNone/>
            </a:pPr>
            <a:endParaRPr lang="lt-LT" sz="2900" b="1" dirty="0" smtClean="0"/>
          </a:p>
          <a:p>
            <a:pPr marL="0" lvl="1" indent="0">
              <a:buNone/>
            </a:pPr>
            <a:r>
              <a:rPr lang="lt-LT" sz="2900" b="1" dirty="0" smtClean="0"/>
              <a:t>Kiti </a:t>
            </a:r>
            <a:r>
              <a:rPr lang="lt-LT" sz="2900" b="1" dirty="0"/>
              <a:t>tvarkymo darbai finansuojami valdytojų </a:t>
            </a:r>
            <a:r>
              <a:rPr lang="lt-LT" sz="2900" b="1" dirty="0" smtClean="0"/>
              <a:t>lėšomis.</a:t>
            </a:r>
            <a:endParaRPr lang="lt-LT" sz="2900" b="1" dirty="0"/>
          </a:p>
          <a:p>
            <a:endParaRPr lang="lt-LT" dirty="0" smtClean="0"/>
          </a:p>
          <a:p>
            <a:endParaRPr lang="lt-LT" dirty="0"/>
          </a:p>
        </p:txBody>
      </p:sp>
      <p:sp>
        <p:nvSpPr>
          <p:cNvPr id="2" name="Antraštė 1"/>
          <p:cNvSpPr>
            <a:spLocks noGrp="1"/>
          </p:cNvSpPr>
          <p:nvPr>
            <p:ph type="title"/>
          </p:nvPr>
        </p:nvSpPr>
        <p:spPr/>
        <p:txBody>
          <a:bodyPr>
            <a:noAutofit/>
          </a:bodyPr>
          <a:lstStyle/>
          <a:p>
            <a:r>
              <a:rPr lang="lt-LT" sz="3600" b="1" dirty="0"/>
              <a:t>D</a:t>
            </a:r>
            <a:r>
              <a:rPr lang="lt-LT" sz="3600" b="1" dirty="0" smtClean="0"/>
              <a:t>augiabučio gyvenamojo namo ar namų grupės teritorijos infrastruktūros ir kiti tvarkymo darbai</a:t>
            </a:r>
            <a:endParaRPr lang="lt-LT" sz="3600" b="1" dirty="0"/>
          </a:p>
        </p:txBody>
      </p:sp>
    </p:spTree>
    <p:extLst>
      <p:ext uri="{BB962C8B-B14F-4D97-AF65-F5344CB8AC3E}">
        <p14:creationId xmlns:p14="http://schemas.microsoft.com/office/powerpoint/2010/main" val="9532410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lstStyle/>
          <a:p>
            <a:pPr marL="0" indent="0">
              <a:buNone/>
            </a:pPr>
            <a:r>
              <a:rPr lang="lt-LT" dirty="0" smtClean="0"/>
              <a:t>Įvažiuojamųjų </a:t>
            </a:r>
            <a:r>
              <a:rPr lang="lt-LT" dirty="0"/>
              <a:t>kelių dangų, </a:t>
            </a:r>
            <a:r>
              <a:rPr lang="lt-LT" dirty="0" smtClean="0"/>
              <a:t>automobilių </a:t>
            </a:r>
            <a:r>
              <a:rPr lang="lt-LT" dirty="0"/>
              <a:t>stovėjimo aikštelių, </a:t>
            </a:r>
            <a:r>
              <a:rPr lang="lt-LT" dirty="0" smtClean="0"/>
              <a:t>šaligatvių</a:t>
            </a:r>
            <a:r>
              <a:rPr lang="lt-LT" dirty="0"/>
              <a:t>, </a:t>
            </a:r>
            <a:r>
              <a:rPr lang="lt-LT" dirty="0" smtClean="0"/>
              <a:t>pėsčiųjų </a:t>
            </a:r>
            <a:r>
              <a:rPr lang="lt-LT" dirty="0"/>
              <a:t>takų, </a:t>
            </a:r>
            <a:r>
              <a:rPr lang="lt-LT" dirty="0" smtClean="0"/>
              <a:t>kiemų </a:t>
            </a:r>
            <a:r>
              <a:rPr lang="lt-LT" dirty="0"/>
              <a:t>dangų, </a:t>
            </a:r>
            <a:r>
              <a:rPr lang="lt-LT" dirty="0" smtClean="0"/>
              <a:t>komunalinių </a:t>
            </a:r>
            <a:r>
              <a:rPr lang="lt-LT" dirty="0"/>
              <a:t>atliekų ir antrinių žaliavų surinkimo konteinerių aikštelių, </a:t>
            </a:r>
            <a:r>
              <a:rPr lang="lt-LT" dirty="0" smtClean="0"/>
              <a:t>lietaus </a:t>
            </a:r>
            <a:r>
              <a:rPr lang="lt-LT" dirty="0"/>
              <a:t>nuotekų sistemų remontas, rekonstravimas, įrengimas. </a:t>
            </a:r>
          </a:p>
        </p:txBody>
      </p:sp>
      <p:sp>
        <p:nvSpPr>
          <p:cNvPr id="2" name="Antraštė 1"/>
          <p:cNvSpPr>
            <a:spLocks noGrp="1"/>
          </p:cNvSpPr>
          <p:nvPr>
            <p:ph type="title"/>
          </p:nvPr>
        </p:nvSpPr>
        <p:spPr/>
        <p:txBody>
          <a:bodyPr>
            <a:normAutofit/>
          </a:bodyPr>
          <a:lstStyle/>
          <a:p>
            <a:r>
              <a:rPr lang="lt-LT" b="1" dirty="0"/>
              <a:t>Infrastruktūros tvarkymo darbai</a:t>
            </a:r>
            <a:r>
              <a:rPr lang="lt-LT" dirty="0"/>
              <a:t> </a:t>
            </a:r>
          </a:p>
        </p:txBody>
      </p:sp>
    </p:spTree>
    <p:extLst>
      <p:ext uri="{BB962C8B-B14F-4D97-AF65-F5344CB8AC3E}">
        <p14:creationId xmlns:p14="http://schemas.microsoft.com/office/powerpoint/2010/main" val="33504468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normAutofit/>
          </a:bodyPr>
          <a:lstStyle/>
          <a:p>
            <a:pPr marL="0" indent="0">
              <a:buNone/>
            </a:pPr>
            <a:r>
              <a:rPr lang="lt-LT" dirty="0" smtClean="0"/>
              <a:t>Vaikų </a:t>
            </a:r>
            <a:r>
              <a:rPr lang="lt-LT" dirty="0"/>
              <a:t>žaidimo </a:t>
            </a:r>
            <a:r>
              <a:rPr lang="lt-LT" dirty="0" smtClean="0"/>
              <a:t>aikštelių, sporto aikštelių, dviračių </a:t>
            </a:r>
            <a:r>
              <a:rPr lang="lt-LT" dirty="0"/>
              <a:t>stoginių (stovų</a:t>
            </a:r>
            <a:r>
              <a:rPr lang="lt-LT" dirty="0" smtClean="0"/>
              <a:t>), mažosios </a:t>
            </a:r>
            <a:r>
              <a:rPr lang="lt-LT" dirty="0"/>
              <a:t>architektūros elementų įrengimas, </a:t>
            </a:r>
            <a:r>
              <a:rPr lang="lt-LT" dirty="0" smtClean="0"/>
              <a:t>elektromobilių </a:t>
            </a:r>
            <a:r>
              <a:rPr lang="lt-LT" dirty="0"/>
              <a:t>įkrovimo </a:t>
            </a:r>
            <a:r>
              <a:rPr lang="lt-LT" dirty="0" smtClean="0"/>
              <a:t>stotelių, užtvarų </a:t>
            </a:r>
            <a:r>
              <a:rPr lang="lt-LT" dirty="0"/>
              <a:t>įrengimas, </a:t>
            </a:r>
            <a:r>
              <a:rPr lang="lt-LT" dirty="0" smtClean="0"/>
              <a:t>teritorijos </a:t>
            </a:r>
            <a:r>
              <a:rPr lang="lt-LT" dirty="0"/>
              <a:t>aptvėrimas</a:t>
            </a:r>
            <a:r>
              <a:rPr lang="lt-LT" dirty="0" smtClean="0"/>
              <a:t>, teritorijos </a:t>
            </a:r>
            <a:r>
              <a:rPr lang="lt-LT" dirty="0"/>
              <a:t>apšvietimo įrengimas</a:t>
            </a:r>
            <a:r>
              <a:rPr lang="lt-LT" dirty="0" smtClean="0"/>
              <a:t>, medžių </a:t>
            </a:r>
            <a:r>
              <a:rPr lang="lt-LT" dirty="0"/>
              <a:t>ir želdinių sodinimas.</a:t>
            </a:r>
          </a:p>
        </p:txBody>
      </p:sp>
      <p:sp>
        <p:nvSpPr>
          <p:cNvPr id="2" name="Antraštė 1"/>
          <p:cNvSpPr>
            <a:spLocks noGrp="1"/>
          </p:cNvSpPr>
          <p:nvPr>
            <p:ph type="title"/>
          </p:nvPr>
        </p:nvSpPr>
        <p:spPr/>
        <p:txBody>
          <a:bodyPr/>
          <a:lstStyle/>
          <a:p>
            <a:r>
              <a:rPr lang="lt-LT" b="1" dirty="0"/>
              <a:t>Kiti tvarkymo darbai </a:t>
            </a:r>
            <a:endParaRPr lang="lt-LT" dirty="0"/>
          </a:p>
        </p:txBody>
      </p:sp>
    </p:spTree>
    <p:extLst>
      <p:ext uri="{BB962C8B-B14F-4D97-AF65-F5344CB8AC3E}">
        <p14:creationId xmlns:p14="http://schemas.microsoft.com/office/powerpoint/2010/main" val="800440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normAutofit fontScale="70000" lnSpcReduction="20000"/>
          </a:bodyPr>
          <a:lstStyle/>
          <a:p>
            <a:pPr marL="0" indent="0">
              <a:buNone/>
            </a:pPr>
            <a:r>
              <a:rPr lang="lt-LT" dirty="0"/>
              <a:t>Bendrojo naudojimo objektų valdytojas (toliau – Valdytojas) pateikia Savivaldybės administracijai prašymą finansuoti daugiabučio gyvenamojo namo ar namų grupės teritorijoje numatomus Darbus, išskyrus Kitus tvarkymo darbus, iš Savivaldybės biudžeto lėšų (1 priedas), </a:t>
            </a:r>
            <a:endParaRPr lang="lt-LT" dirty="0" smtClean="0"/>
          </a:p>
          <a:p>
            <a:pPr marL="0" indent="0">
              <a:buNone/>
            </a:pPr>
            <a:endParaRPr lang="lt-LT" dirty="0" smtClean="0"/>
          </a:p>
          <a:p>
            <a:pPr marL="0" indent="0">
              <a:buNone/>
            </a:pPr>
            <a:r>
              <a:rPr lang="lt-LT" dirty="0" smtClean="0"/>
              <a:t>Daugiabučio </a:t>
            </a:r>
            <a:r>
              <a:rPr lang="lt-LT" dirty="0"/>
              <a:t>gyvenamojo namo teritorijoje numatomų darbų duomenų aprašą (2 priedas), </a:t>
            </a:r>
            <a:endParaRPr lang="lt-LT" dirty="0" smtClean="0"/>
          </a:p>
          <a:p>
            <a:pPr marL="0" indent="0">
              <a:buNone/>
            </a:pPr>
            <a:endParaRPr lang="lt-LT" dirty="0" smtClean="0"/>
          </a:p>
          <a:p>
            <a:pPr marL="0" indent="0">
              <a:buNone/>
            </a:pPr>
            <a:r>
              <a:rPr lang="lt-LT" dirty="0" smtClean="0"/>
              <a:t>Daugiabučių </a:t>
            </a:r>
            <a:r>
              <a:rPr lang="lt-LT" dirty="0"/>
              <a:t>gyvenamųjų namų teritorijų tvarkymo lėšomis finansuotinų darbų sąmatą Savivaldybės administracijos paskelbtame kvietime teikti prašymus nustatyta tvarka ir terminais. </a:t>
            </a:r>
            <a:endParaRPr lang="lt-LT" dirty="0" smtClean="0"/>
          </a:p>
          <a:p>
            <a:endParaRPr lang="lt-LT" b="1" dirty="0" smtClean="0"/>
          </a:p>
          <a:p>
            <a:pPr marL="0" indent="0">
              <a:buNone/>
            </a:pPr>
            <a:r>
              <a:rPr lang="lt-LT" b="1" dirty="0" smtClean="0"/>
              <a:t>Kvietimas </a:t>
            </a:r>
            <a:r>
              <a:rPr lang="lt-LT" b="1" dirty="0"/>
              <a:t>teikti prašymus ir prašymų teikimo tvarka viešai skelbiama vietinėje spaudoje ir Savivaldybės interneto svetainėje </a:t>
            </a:r>
          </a:p>
        </p:txBody>
      </p:sp>
      <p:sp>
        <p:nvSpPr>
          <p:cNvPr id="2" name="Antraštė 1"/>
          <p:cNvSpPr>
            <a:spLocks noGrp="1"/>
          </p:cNvSpPr>
          <p:nvPr>
            <p:ph type="title"/>
          </p:nvPr>
        </p:nvSpPr>
        <p:spPr/>
        <p:txBody>
          <a:bodyPr/>
          <a:lstStyle/>
          <a:p>
            <a:pPr fontAlgn="ctr"/>
            <a:r>
              <a:rPr lang="lt-LT" b="1" dirty="0"/>
              <a:t>PRAŠYMŲ TEIKIMAS </a:t>
            </a:r>
            <a:endParaRPr lang="lt-LT" dirty="0"/>
          </a:p>
        </p:txBody>
      </p:sp>
    </p:spTree>
    <p:extLst>
      <p:ext uri="{BB962C8B-B14F-4D97-AF65-F5344CB8AC3E}">
        <p14:creationId xmlns:p14="http://schemas.microsoft.com/office/powerpoint/2010/main" val="15003731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normAutofit fontScale="70000" lnSpcReduction="20000"/>
          </a:bodyPr>
          <a:lstStyle/>
          <a:p>
            <a:pPr marL="301943" lvl="1" indent="0">
              <a:buNone/>
            </a:pPr>
            <a:r>
              <a:rPr lang="lt-LT" dirty="0"/>
              <a:t>Valdytojo įgaliojimas</a:t>
            </a:r>
            <a:r>
              <a:rPr lang="lt-LT" dirty="0" smtClean="0"/>
              <a:t>;</a:t>
            </a:r>
          </a:p>
          <a:p>
            <a:pPr marL="301943" lvl="1" indent="0">
              <a:buNone/>
            </a:pPr>
            <a:endParaRPr lang="lt-LT" dirty="0"/>
          </a:p>
          <a:p>
            <a:pPr marL="301943" lvl="1" indent="0">
              <a:buNone/>
            </a:pPr>
            <a:r>
              <a:rPr lang="lt-LT" dirty="0" smtClean="0"/>
              <a:t>Daugiabučio </a:t>
            </a:r>
            <a:r>
              <a:rPr lang="lt-LT" dirty="0"/>
              <a:t>gyvenamojo namo ar namų grupės butų savininkų sprendimas pritarti numatomiems darbams. Numatomiems darbams turi pritarti daugiau kaip </a:t>
            </a:r>
            <a:r>
              <a:rPr lang="lt-LT" b="1" dirty="0"/>
              <a:t>50 proc. </a:t>
            </a:r>
            <a:r>
              <a:rPr lang="lt-LT" dirty="0"/>
              <a:t>daugiabučio gyvenamojo namo ar namų grupės butų savininkų;</a:t>
            </a:r>
          </a:p>
          <a:p>
            <a:pPr marL="301943" lvl="1" indent="0">
              <a:buNone/>
            </a:pPr>
            <a:endParaRPr lang="lt-LT" dirty="0" smtClean="0"/>
          </a:p>
          <a:p>
            <a:pPr marL="301943" lvl="1" indent="0">
              <a:buNone/>
            </a:pPr>
            <a:r>
              <a:rPr lang="lt-LT" dirty="0" smtClean="0"/>
              <a:t>Daugiabučio </a:t>
            </a:r>
            <a:r>
              <a:rPr lang="lt-LT" dirty="0"/>
              <a:t>gyvenamojo namo ar namų grupės savininkų lėšų skyrimo prašomiems darbams finansuoti patvirtinimas arba kiti dokumentai, pagrindžiantys darbų finansavimą iš kitų šaltinių; </a:t>
            </a:r>
          </a:p>
          <a:p>
            <a:pPr marL="301943" lvl="1" indent="0">
              <a:buNone/>
            </a:pPr>
            <a:endParaRPr lang="lt-LT" dirty="0" smtClean="0"/>
          </a:p>
          <a:p>
            <a:pPr marL="301943" lvl="1" indent="0">
              <a:buNone/>
            </a:pPr>
            <a:r>
              <a:rPr lang="lt-LT" dirty="0" smtClean="0"/>
              <a:t>Patvirtinanti </a:t>
            </a:r>
            <a:r>
              <a:rPr lang="lt-LT" dirty="0"/>
              <a:t>informacija, kad parenkant paslaugos teikėją ar rangovą buvo gauti ne mažiau kaip trys pasiūlymai ir darbus atliks mažiausią kainą pasiūlęs paslaugos teikėjas ar rangovas;</a:t>
            </a:r>
          </a:p>
          <a:p>
            <a:pPr marL="301943" lvl="1" indent="0">
              <a:buNone/>
            </a:pPr>
            <a:endParaRPr lang="lt-LT" dirty="0" smtClean="0"/>
          </a:p>
          <a:p>
            <a:pPr marL="301943" lvl="1" indent="0">
              <a:buNone/>
            </a:pPr>
            <a:r>
              <a:rPr lang="lt-LT" dirty="0" smtClean="0"/>
              <a:t>Daugiabučio </a:t>
            </a:r>
            <a:r>
              <a:rPr lang="lt-LT" dirty="0"/>
              <a:t>gyvenamojo namo ar namų grupės teritorijos esamos būklės </a:t>
            </a:r>
            <a:r>
              <a:rPr lang="lt-LT" dirty="0" err="1"/>
              <a:t>fotofiksacija</a:t>
            </a:r>
            <a:r>
              <a:rPr lang="lt-LT" dirty="0"/>
              <a:t>; </a:t>
            </a:r>
          </a:p>
          <a:p>
            <a:endParaRPr lang="lt-LT" dirty="0"/>
          </a:p>
        </p:txBody>
      </p:sp>
      <p:sp>
        <p:nvSpPr>
          <p:cNvPr id="2" name="Antraštė 1"/>
          <p:cNvSpPr>
            <a:spLocks noGrp="1"/>
          </p:cNvSpPr>
          <p:nvPr>
            <p:ph type="title"/>
          </p:nvPr>
        </p:nvSpPr>
        <p:spPr/>
        <p:txBody>
          <a:bodyPr>
            <a:normAutofit fontScale="90000"/>
          </a:bodyPr>
          <a:lstStyle/>
          <a:p>
            <a:r>
              <a:rPr lang="lt-LT" dirty="0"/>
              <a:t>Kartu su prašymu turi būti pateikti šie dokumentai </a:t>
            </a:r>
          </a:p>
        </p:txBody>
      </p:sp>
    </p:spTree>
    <p:extLst>
      <p:ext uri="{BB962C8B-B14F-4D97-AF65-F5344CB8AC3E}">
        <p14:creationId xmlns:p14="http://schemas.microsoft.com/office/powerpoint/2010/main" val="7665356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lstStyle/>
          <a:p>
            <a:pPr marL="0" lvl="2" indent="0">
              <a:buNone/>
            </a:pPr>
            <a:r>
              <a:rPr lang="lt-LT" dirty="0" smtClean="0"/>
              <a:t>Formuojamo </a:t>
            </a:r>
            <a:r>
              <a:rPr lang="lt-LT" dirty="0"/>
              <a:t>žemės sklypo </a:t>
            </a:r>
            <a:r>
              <a:rPr lang="lt-LT" dirty="0" smtClean="0"/>
              <a:t>schema.</a:t>
            </a:r>
            <a:endParaRPr lang="lt-LT" dirty="0"/>
          </a:p>
          <a:p>
            <a:endParaRPr lang="lt-LT" dirty="0"/>
          </a:p>
        </p:txBody>
      </p:sp>
      <p:sp>
        <p:nvSpPr>
          <p:cNvPr id="2" name="Antraštė 1"/>
          <p:cNvSpPr>
            <a:spLocks noGrp="1"/>
          </p:cNvSpPr>
          <p:nvPr>
            <p:ph type="title"/>
          </p:nvPr>
        </p:nvSpPr>
        <p:spPr/>
        <p:txBody>
          <a:bodyPr/>
          <a:lstStyle/>
          <a:p>
            <a:pPr lvl="1" algn="ctr" rtl="0">
              <a:spcBef>
                <a:spcPct val="0"/>
              </a:spcBef>
            </a:pPr>
            <a:r>
              <a:rPr lang="lt-LT" sz="2800" dirty="0">
                <a:solidFill>
                  <a:schemeClr val="bg1"/>
                </a:solidFill>
              </a:rPr>
              <a:t>J</a:t>
            </a:r>
            <a:r>
              <a:rPr lang="lt-LT" sz="2800" dirty="0" smtClean="0">
                <a:solidFill>
                  <a:schemeClr val="bg1"/>
                </a:solidFill>
              </a:rPr>
              <a:t>ei prašoma skirti finansavimą žemės sklypui suformuoti, papildomai turi būti pateikiama:</a:t>
            </a:r>
            <a:r>
              <a:rPr lang="lt-LT" dirty="0" smtClean="0"/>
              <a:t/>
            </a:r>
            <a:br>
              <a:rPr lang="lt-LT" dirty="0" smtClean="0"/>
            </a:br>
            <a:endParaRPr lang="lt-LT" dirty="0"/>
          </a:p>
        </p:txBody>
      </p:sp>
    </p:spTree>
    <p:extLst>
      <p:ext uri="{BB962C8B-B14F-4D97-AF65-F5344CB8AC3E}">
        <p14:creationId xmlns:p14="http://schemas.microsoft.com/office/powerpoint/2010/main" val="27092527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lstStyle/>
          <a:p>
            <a:pPr marL="627063" lvl="2" indent="0">
              <a:buNone/>
            </a:pPr>
            <a:r>
              <a:rPr lang="lt-LT" dirty="0" smtClean="0"/>
              <a:t>Pažymėjimas </a:t>
            </a:r>
            <a:r>
              <a:rPr lang="lt-LT" dirty="0"/>
              <a:t>apie nekilnojamųjų daiktų įregistravimą Nekilnojamojo turto registre;</a:t>
            </a:r>
          </a:p>
          <a:p>
            <a:pPr marL="627063" lvl="2" indent="0">
              <a:buNone/>
            </a:pPr>
            <a:endParaRPr lang="lt-LT" dirty="0" smtClean="0"/>
          </a:p>
          <a:p>
            <a:pPr marL="627063" lvl="2" indent="0">
              <a:buNone/>
            </a:pPr>
            <a:r>
              <a:rPr lang="lt-LT" dirty="0" smtClean="0"/>
              <a:t>Žemės </a:t>
            </a:r>
            <a:r>
              <a:rPr lang="lt-LT" dirty="0"/>
              <a:t>sklypo ribų planas;</a:t>
            </a:r>
          </a:p>
          <a:p>
            <a:pPr marL="627063" lvl="2" indent="0">
              <a:buNone/>
            </a:pPr>
            <a:endParaRPr lang="lt-LT" dirty="0" smtClean="0"/>
          </a:p>
          <a:p>
            <a:pPr marL="627063" lvl="2" indent="0">
              <a:buNone/>
            </a:pPr>
            <a:r>
              <a:rPr lang="lt-LT" dirty="0" smtClean="0"/>
              <a:t>Projektiniai pasiūlymai.</a:t>
            </a:r>
            <a:endParaRPr lang="lt-LT" dirty="0"/>
          </a:p>
          <a:p>
            <a:endParaRPr lang="lt-LT" dirty="0"/>
          </a:p>
        </p:txBody>
      </p:sp>
      <p:sp>
        <p:nvSpPr>
          <p:cNvPr id="2" name="Antraštė 1"/>
          <p:cNvSpPr>
            <a:spLocks noGrp="1"/>
          </p:cNvSpPr>
          <p:nvPr>
            <p:ph type="title"/>
          </p:nvPr>
        </p:nvSpPr>
        <p:spPr/>
        <p:txBody>
          <a:bodyPr>
            <a:noAutofit/>
          </a:bodyPr>
          <a:lstStyle/>
          <a:p>
            <a:r>
              <a:rPr lang="lt-LT" sz="2800" dirty="0" smtClean="0"/>
              <a:t>Jei </a:t>
            </a:r>
            <a:r>
              <a:rPr lang="lt-LT" sz="2800" dirty="0"/>
              <a:t>prašoma skirti finansavimą techniniam tvarkymo darbų projektui parengti, papildomai pateikiama:</a:t>
            </a:r>
          </a:p>
        </p:txBody>
      </p:sp>
    </p:spTree>
    <p:extLst>
      <p:ext uri="{BB962C8B-B14F-4D97-AF65-F5344CB8AC3E}">
        <p14:creationId xmlns:p14="http://schemas.microsoft.com/office/powerpoint/2010/main" val="8773856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normAutofit fontScale="85000" lnSpcReduction="10000"/>
          </a:bodyPr>
          <a:lstStyle/>
          <a:p>
            <a:pPr marL="0" lvl="0" indent="0">
              <a:buNone/>
            </a:pPr>
            <a:r>
              <a:rPr lang="lt-LT" dirty="0"/>
              <a:t>Jeigu pateikiami netinkamai įforminti ar ne visi Tvarkos aprašo 7 punkte nurodyti dokumentai arba pateikiami klaidingi duomenys, Savivaldybės administracija apie tai per </a:t>
            </a:r>
            <a:r>
              <a:rPr lang="lt-LT" b="1" dirty="0"/>
              <a:t>10 darbo dienų </a:t>
            </a:r>
            <a:r>
              <a:rPr lang="lt-LT" dirty="0"/>
              <a:t>raštu arba el. paštu praneša Valdytojui, nurodydama </a:t>
            </a:r>
            <a:r>
              <a:rPr lang="lt-LT" b="1" dirty="0"/>
              <a:t>iki 10 darbo dienų </a:t>
            </a:r>
            <a:r>
              <a:rPr lang="lt-LT" dirty="0"/>
              <a:t>terminą pateiktiems dokumentams patikslinti ar papildomiems dokumentams pateikti. </a:t>
            </a:r>
            <a:endParaRPr lang="lt-LT" dirty="0" smtClean="0"/>
          </a:p>
          <a:p>
            <a:pPr marL="0" lvl="0" indent="0">
              <a:buNone/>
            </a:pPr>
            <a:r>
              <a:rPr lang="lt-LT" b="1" dirty="0" smtClean="0"/>
              <a:t>Per </a:t>
            </a:r>
            <a:r>
              <a:rPr lang="lt-LT" b="1" dirty="0"/>
              <a:t>nustatytą terminą nepatikslinus dokumentų ar nepateikus papildomų dokumentų, prašymas nenagrinėjamas ir apie tai raštu ar el. paštu informuojamas Valdytojas.</a:t>
            </a:r>
            <a:r>
              <a:rPr lang="lt-LT" dirty="0"/>
              <a:t> </a:t>
            </a:r>
            <a:endParaRPr lang="lt-LT" dirty="0" smtClean="0"/>
          </a:p>
          <a:p>
            <a:pPr marL="0" lvl="0" indent="0">
              <a:buNone/>
            </a:pPr>
            <a:r>
              <a:rPr lang="lt-LT" dirty="0" smtClean="0"/>
              <a:t>Prašymas </a:t>
            </a:r>
            <a:r>
              <a:rPr lang="lt-LT" dirty="0"/>
              <a:t>netenkinamas, jei nustatoma, kad Valdytojas nurodė klaidingus arba nepakankamus duomenis.</a:t>
            </a:r>
          </a:p>
          <a:p>
            <a:endParaRPr lang="lt-LT" dirty="0"/>
          </a:p>
        </p:txBody>
      </p:sp>
    </p:spTree>
    <p:extLst>
      <p:ext uri="{BB962C8B-B14F-4D97-AF65-F5344CB8AC3E}">
        <p14:creationId xmlns:p14="http://schemas.microsoft.com/office/powerpoint/2010/main" val="32658132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lstStyle/>
          <a:p>
            <a:pPr marL="0" indent="0" algn="ctr">
              <a:buNone/>
            </a:pPr>
            <a:r>
              <a:rPr lang="lt-LT" dirty="0"/>
              <a:t>Prašymai, pasirašyti kvalifikuotais elektroniniais parašais, gali būti teikiami </a:t>
            </a:r>
            <a:r>
              <a:rPr lang="lt-LT" dirty="0" smtClean="0"/>
              <a:t>elektroniniu būdu, </a:t>
            </a:r>
            <a:r>
              <a:rPr lang="lt-LT" dirty="0"/>
              <a:t>elektroniniu paštu </a:t>
            </a:r>
            <a:r>
              <a:rPr lang="lt-LT" u="sng" dirty="0" err="1"/>
              <a:t>info</a:t>
            </a:r>
            <a:r>
              <a:rPr lang="en-US" u="sng" dirty="0"/>
              <a:t>@</a:t>
            </a:r>
            <a:r>
              <a:rPr lang="en-US" u="sng" dirty="0" err="1"/>
              <a:t>utena.lt</a:t>
            </a:r>
            <a:r>
              <a:rPr lang="en-US" u="sng" dirty="0"/>
              <a:t>.</a:t>
            </a:r>
            <a:endParaRPr lang="lt-LT" u="sng" dirty="0"/>
          </a:p>
        </p:txBody>
      </p:sp>
    </p:spTree>
    <p:extLst>
      <p:ext uri="{BB962C8B-B14F-4D97-AF65-F5344CB8AC3E}">
        <p14:creationId xmlns:p14="http://schemas.microsoft.com/office/powerpoint/2010/main" val="30915963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normAutofit/>
          </a:bodyPr>
          <a:lstStyle/>
          <a:p>
            <a:pPr marL="0" indent="0">
              <a:buNone/>
            </a:pPr>
            <a:r>
              <a:rPr lang="lt-LT" dirty="0"/>
              <a:t>Pateiktus prašymus pagal Tvarkos apraše nurodytus prioritetus nagrinėja, finansuotinus objektus ir finansavimo dydį siūlo Savivaldybės administracijos direktoriaus įsakymu sudaryta Daugiabučių gyvenamųjų namų teritorijų tvarkymo lėšomis finansuotinų objektų atrankos komisija (toliau – Komisija). </a:t>
            </a:r>
            <a:endParaRPr lang="lt-LT" dirty="0" smtClean="0"/>
          </a:p>
          <a:p>
            <a:pPr lvl="0"/>
            <a:endParaRPr lang="lt-LT" dirty="0" smtClean="0"/>
          </a:p>
          <a:p>
            <a:endParaRPr lang="lt-LT" dirty="0"/>
          </a:p>
        </p:txBody>
      </p:sp>
      <p:sp>
        <p:nvSpPr>
          <p:cNvPr id="2" name="Antraštė 1"/>
          <p:cNvSpPr>
            <a:spLocks noGrp="1"/>
          </p:cNvSpPr>
          <p:nvPr>
            <p:ph type="title"/>
          </p:nvPr>
        </p:nvSpPr>
        <p:spPr/>
        <p:txBody>
          <a:bodyPr>
            <a:normAutofit fontScale="90000"/>
          </a:bodyPr>
          <a:lstStyle/>
          <a:p>
            <a:r>
              <a:rPr lang="lt-LT" b="1" dirty="0"/>
              <a:t>PRAŠYMŲ NAGRINĖJIMAS </a:t>
            </a:r>
            <a:r>
              <a:rPr lang="lt-LT" dirty="0"/>
              <a:t/>
            </a:r>
            <a:br>
              <a:rPr lang="lt-LT" dirty="0"/>
            </a:br>
            <a:endParaRPr lang="lt-LT" dirty="0"/>
          </a:p>
        </p:txBody>
      </p:sp>
    </p:spTree>
    <p:extLst>
      <p:ext uri="{BB962C8B-B14F-4D97-AF65-F5344CB8AC3E}">
        <p14:creationId xmlns:p14="http://schemas.microsoft.com/office/powerpoint/2010/main" val="16604974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normAutofit fontScale="77500" lnSpcReduction="20000"/>
          </a:bodyPr>
          <a:lstStyle/>
          <a:p>
            <a:pPr marL="0" indent="0">
              <a:buNone/>
            </a:pPr>
            <a:r>
              <a:rPr lang="lt-LT" dirty="0" smtClean="0"/>
              <a:t>Skatinti daugiabučių gyvenamųjų namų teritorijų naudotojus </a:t>
            </a:r>
            <a:r>
              <a:rPr lang="lt-LT" b="1" dirty="0" smtClean="0"/>
              <a:t>suformuoti </a:t>
            </a:r>
            <a:r>
              <a:rPr lang="lt-LT" b="1" dirty="0"/>
              <a:t>žemės sklypus</a:t>
            </a:r>
            <a:r>
              <a:rPr lang="lt-LT" dirty="0"/>
              <a:t> daugiabučiams gyvenamiesiems namams </a:t>
            </a:r>
            <a:r>
              <a:rPr lang="lt-LT" dirty="0" smtClean="0"/>
              <a:t>eksploatuoti;</a:t>
            </a:r>
          </a:p>
          <a:p>
            <a:pPr marL="0" indent="0">
              <a:buNone/>
            </a:pPr>
            <a:endParaRPr lang="lt-LT" dirty="0" smtClean="0"/>
          </a:p>
          <a:p>
            <a:pPr marL="0" indent="0">
              <a:buNone/>
            </a:pPr>
            <a:r>
              <a:rPr lang="lt-LT" dirty="0" smtClean="0"/>
              <a:t>Parengti infrastruktūros ir kitų tvarkymo darbų </a:t>
            </a:r>
            <a:r>
              <a:rPr lang="lt-LT" b="1" dirty="0" smtClean="0"/>
              <a:t>techninius projektus</a:t>
            </a:r>
            <a:r>
              <a:rPr lang="lt-LT" dirty="0" smtClean="0"/>
              <a:t>;</a:t>
            </a:r>
          </a:p>
          <a:p>
            <a:pPr marL="0" indent="0">
              <a:buNone/>
            </a:pPr>
            <a:endParaRPr lang="lt-LT" dirty="0" smtClean="0"/>
          </a:p>
          <a:p>
            <a:pPr marL="0" indent="0">
              <a:buNone/>
            </a:pPr>
            <a:r>
              <a:rPr lang="lt-LT" b="1" dirty="0" smtClean="0"/>
              <a:t>Atlikti daugiabučių gyvenamųjų namų teritorijų infrastruktūros ir kitus tvarkymo darbus</a:t>
            </a:r>
            <a:r>
              <a:rPr lang="lt-LT" dirty="0" smtClean="0"/>
              <a:t>, suteikiant Darbų, išskyrus Kitus tvarkymo darbus, finansavimą Savivaldybės biudžeto lėšomis pagal atitinkamais kalendoriniais metais Savivaldybės biudžete patvirtintą asignavimų sumą darbams, išskyrus Kitus tvarkymo darbus, finansuoti.</a:t>
            </a:r>
          </a:p>
          <a:p>
            <a:endParaRPr lang="lt-LT" dirty="0" smtClean="0"/>
          </a:p>
          <a:p>
            <a:endParaRPr lang="lt-LT" dirty="0" smtClean="0"/>
          </a:p>
          <a:p>
            <a:endParaRPr lang="lt-LT" dirty="0" smtClean="0"/>
          </a:p>
          <a:p>
            <a:endParaRPr lang="lt-LT" dirty="0"/>
          </a:p>
        </p:txBody>
      </p:sp>
      <p:sp>
        <p:nvSpPr>
          <p:cNvPr id="2" name="Antraštė 1"/>
          <p:cNvSpPr>
            <a:spLocks noGrp="1"/>
          </p:cNvSpPr>
          <p:nvPr>
            <p:ph type="title"/>
          </p:nvPr>
        </p:nvSpPr>
        <p:spPr/>
        <p:txBody>
          <a:bodyPr/>
          <a:lstStyle/>
          <a:p>
            <a:r>
              <a:rPr lang="lt-LT" b="1" dirty="0" smtClean="0"/>
              <a:t>Tvarkos aprašo tikslas</a:t>
            </a:r>
            <a:endParaRPr lang="lt-LT" dirty="0"/>
          </a:p>
        </p:txBody>
      </p:sp>
    </p:spTree>
    <p:extLst>
      <p:ext uri="{BB962C8B-B14F-4D97-AF65-F5344CB8AC3E}">
        <p14:creationId xmlns:p14="http://schemas.microsoft.com/office/powerpoint/2010/main" val="27355261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lstStyle/>
          <a:p>
            <a:pPr marL="0" lvl="0" indent="0">
              <a:buNone/>
            </a:pPr>
            <a:r>
              <a:rPr lang="lt-LT" dirty="0" smtClean="0"/>
              <a:t>Komisija, išnagrinėjusi pateiktus prašymus, pasiūlo finansuotinus objektus, atsižvelgdama į einamųjų metų Savivaldybės biudžeto asignavimus, įvertinusi prašyme nurodytų numatomų darbų apimtį ir kompleksiškumą</a:t>
            </a:r>
          </a:p>
          <a:p>
            <a:endParaRPr lang="lt-LT" dirty="0"/>
          </a:p>
        </p:txBody>
      </p:sp>
    </p:spTree>
    <p:extLst>
      <p:ext uri="{BB962C8B-B14F-4D97-AF65-F5344CB8AC3E}">
        <p14:creationId xmlns:p14="http://schemas.microsoft.com/office/powerpoint/2010/main" val="39581461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lstStyle/>
          <a:p>
            <a:pPr marL="0" lvl="0" indent="0">
              <a:buNone/>
            </a:pPr>
            <a:r>
              <a:rPr lang="lt-LT" dirty="0" smtClean="0"/>
              <a:t>Atsižvelgdamas į Komisijos priimtą (-</a:t>
            </a:r>
            <a:r>
              <a:rPr lang="lt-LT" dirty="0" err="1" smtClean="0"/>
              <a:t>us</a:t>
            </a:r>
            <a:r>
              <a:rPr lang="lt-LT" dirty="0" smtClean="0"/>
              <a:t>) pasiūlymą (-</a:t>
            </a:r>
            <a:r>
              <a:rPr lang="lt-LT" dirty="0" err="1" smtClean="0"/>
              <a:t>us</a:t>
            </a:r>
            <a:r>
              <a:rPr lang="lt-LT" dirty="0" smtClean="0"/>
              <a:t>), Savivaldybės administracijos direktorius priima </a:t>
            </a:r>
            <a:r>
              <a:rPr lang="lt-LT" b="1" dirty="0" smtClean="0"/>
              <a:t>sprendimą skirti (neskirti) finansavimą </a:t>
            </a:r>
            <a:r>
              <a:rPr lang="lt-LT" dirty="0" smtClean="0"/>
              <a:t>Valdytojams, nurodant finansuojamus objektus ir skiriamų lėšų sumą.</a:t>
            </a:r>
          </a:p>
          <a:p>
            <a:endParaRPr lang="lt-LT" dirty="0"/>
          </a:p>
        </p:txBody>
      </p:sp>
    </p:spTree>
    <p:extLst>
      <p:ext uri="{BB962C8B-B14F-4D97-AF65-F5344CB8AC3E}">
        <p14:creationId xmlns:p14="http://schemas.microsoft.com/office/powerpoint/2010/main" val="20166849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normAutofit fontScale="85000" lnSpcReduction="20000"/>
          </a:bodyPr>
          <a:lstStyle/>
          <a:p>
            <a:pPr marL="0" lvl="0" indent="0">
              <a:buNone/>
            </a:pPr>
            <a:r>
              <a:rPr lang="lt-LT" dirty="0"/>
              <a:t>Su Valdytojais, kuriems skirtas finansavimas, pasirašomos </a:t>
            </a:r>
            <a:r>
              <a:rPr lang="lt-LT" b="1" dirty="0"/>
              <a:t>finansavimo lėšų naudojimo sutartys </a:t>
            </a:r>
            <a:r>
              <a:rPr lang="lt-LT" dirty="0"/>
              <a:t>(toliau – Sutartis) (3 priedas). </a:t>
            </a:r>
            <a:endParaRPr lang="lt-LT" dirty="0" smtClean="0"/>
          </a:p>
          <a:p>
            <a:pPr marL="0" lvl="0" indent="0">
              <a:buNone/>
            </a:pPr>
            <a:endParaRPr lang="lt-LT" dirty="0" smtClean="0"/>
          </a:p>
          <a:p>
            <a:pPr marL="0" lvl="0" indent="0">
              <a:buNone/>
            </a:pPr>
            <a:r>
              <a:rPr lang="lt-LT" dirty="0" smtClean="0"/>
              <a:t>Vykdytojui </a:t>
            </a:r>
            <a:r>
              <a:rPr lang="lt-LT" dirty="0"/>
              <a:t>finansavimas ar jo dalis teikiama taikant sąskaitų apmokėjimo būdą, pateikus laisvos formos prašymą ir išlaidas pagrindžiančius dokumentus. </a:t>
            </a:r>
            <a:endParaRPr lang="lt-LT" dirty="0" smtClean="0"/>
          </a:p>
          <a:p>
            <a:pPr marL="0" lvl="0" indent="0">
              <a:buNone/>
            </a:pPr>
            <a:endParaRPr lang="lt-LT" dirty="0" smtClean="0"/>
          </a:p>
          <a:p>
            <a:pPr marL="0" lvl="0" indent="0">
              <a:buNone/>
            </a:pPr>
            <a:r>
              <a:rPr lang="lt-LT" dirty="0" smtClean="0"/>
              <a:t>Sutartis </a:t>
            </a:r>
            <a:r>
              <a:rPr lang="lt-LT" dirty="0"/>
              <a:t>pasirašo Savivaldybės administracijos direktorius ar jo įgaliotas asmuo. </a:t>
            </a:r>
            <a:endParaRPr lang="lt-LT" dirty="0" smtClean="0"/>
          </a:p>
          <a:p>
            <a:pPr marL="0" lvl="0" indent="0">
              <a:buNone/>
            </a:pPr>
            <a:endParaRPr lang="lt-LT" dirty="0" smtClean="0"/>
          </a:p>
          <a:p>
            <a:pPr marL="0" lvl="0" indent="0">
              <a:buNone/>
            </a:pPr>
            <a:r>
              <a:rPr lang="lt-LT" dirty="0" smtClean="0"/>
              <a:t>Prašymus </a:t>
            </a:r>
            <a:r>
              <a:rPr lang="lt-LT" dirty="0"/>
              <a:t>pratęsti Sutartyje nurodytą darbų atlikimo terminą nagrinėja Komisija.</a:t>
            </a:r>
          </a:p>
        </p:txBody>
      </p:sp>
    </p:spTree>
    <p:extLst>
      <p:ext uri="{BB962C8B-B14F-4D97-AF65-F5344CB8AC3E}">
        <p14:creationId xmlns:p14="http://schemas.microsoft.com/office/powerpoint/2010/main" val="37415756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p:txBody>
          <a:bodyPr>
            <a:normAutofit lnSpcReduction="10000"/>
          </a:bodyPr>
          <a:lstStyle/>
          <a:p>
            <a:pPr marL="0" lvl="0" indent="0">
              <a:buNone/>
            </a:pPr>
            <a:r>
              <a:rPr lang="lt-LT" dirty="0"/>
              <a:t>Administracijos direktoriaus sprendimai dėl finansavimo skyrimo Valdytojams  skelbiami Savivaldybės interneto svetainėje </a:t>
            </a:r>
            <a:r>
              <a:rPr lang="lt-LT" dirty="0" err="1">
                <a:hlinkClick r:id="rId2"/>
              </a:rPr>
              <a:t>www.utena.lt</a:t>
            </a:r>
            <a:r>
              <a:rPr lang="lt-LT" dirty="0"/>
              <a:t>. </a:t>
            </a:r>
            <a:endParaRPr lang="lt-LT" dirty="0" smtClean="0"/>
          </a:p>
          <a:p>
            <a:pPr marL="0" lvl="0" indent="0">
              <a:buNone/>
            </a:pPr>
            <a:endParaRPr lang="lt-LT" dirty="0"/>
          </a:p>
          <a:p>
            <a:pPr marL="0" lvl="0" indent="0">
              <a:buNone/>
            </a:pPr>
            <a:r>
              <a:rPr lang="lt-LT" dirty="0" smtClean="0"/>
              <a:t>Valdytojus</a:t>
            </a:r>
            <a:r>
              <a:rPr lang="lt-LT" dirty="0"/>
              <a:t>, kurių prašymai nebuvo patenkinti, Savivaldybės administracija informuoja raštu ar el. paštu, nurodydama prašymų atmetimo motyvus, per </a:t>
            </a:r>
            <a:r>
              <a:rPr lang="lt-LT" b="1" dirty="0"/>
              <a:t>10 darbo dienų</a:t>
            </a:r>
            <a:r>
              <a:rPr lang="lt-LT" dirty="0"/>
              <a:t> nuo sprendimo neskirti finansavimo priėmimo dienos.</a:t>
            </a:r>
          </a:p>
          <a:p>
            <a:endParaRPr lang="lt-LT" dirty="0"/>
          </a:p>
        </p:txBody>
      </p:sp>
    </p:spTree>
    <p:extLst>
      <p:ext uri="{BB962C8B-B14F-4D97-AF65-F5344CB8AC3E}">
        <p14:creationId xmlns:p14="http://schemas.microsoft.com/office/powerpoint/2010/main" val="40414062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ntraštė 2"/>
          <p:cNvSpPr>
            <a:spLocks noGrp="1"/>
          </p:cNvSpPr>
          <p:nvPr>
            <p:ph type="title"/>
          </p:nvPr>
        </p:nvSpPr>
        <p:spPr/>
        <p:txBody>
          <a:bodyPr>
            <a:normAutofit fontScale="90000"/>
          </a:bodyPr>
          <a:lstStyle/>
          <a:p>
            <a:r>
              <a:rPr lang="lt-LT" b="1" dirty="0"/>
              <a:t>FINANSAVIMO PIRMENYBĖ </a:t>
            </a:r>
            <a:r>
              <a:rPr lang="lt-LT" dirty="0"/>
              <a:t/>
            </a:r>
            <a:br>
              <a:rPr lang="lt-LT" dirty="0"/>
            </a:br>
            <a:endParaRPr lang="lt-LT" dirty="0"/>
          </a:p>
        </p:txBody>
      </p:sp>
      <p:graphicFrame>
        <p:nvGraphicFramePr>
          <p:cNvPr id="11" name="Turinio vietos rezervavimo ženklas 10"/>
          <p:cNvGraphicFramePr>
            <a:graphicFrameLocks noGrp="1"/>
          </p:cNvGraphicFramePr>
          <p:nvPr>
            <p:ph idx="1"/>
            <p:extLst>
              <p:ext uri="{D42A27DB-BD31-4B8C-83A1-F6EECF244321}">
                <p14:modId xmlns:p14="http://schemas.microsoft.com/office/powerpoint/2010/main" val="4074721601"/>
              </p:ext>
            </p:extLst>
          </p:nvPr>
        </p:nvGraphicFramePr>
        <p:xfrm>
          <a:off x="1619672" y="1124744"/>
          <a:ext cx="5904656" cy="5400600"/>
        </p:xfrm>
        <a:graphic>
          <a:graphicData uri="http://schemas.openxmlformats.org/drawingml/2006/table">
            <a:tbl>
              <a:tblPr firstRow="1" firstCol="1" bandRow="1">
                <a:tableStyleId>{5C22544A-7EE6-4342-B048-85BDC9FD1C3A}</a:tableStyleId>
              </a:tblPr>
              <a:tblGrid>
                <a:gridCol w="434049"/>
                <a:gridCol w="1476623"/>
                <a:gridCol w="1215215"/>
                <a:gridCol w="2778769"/>
              </a:tblGrid>
              <a:tr h="389871">
                <a:tc>
                  <a:txBody>
                    <a:bodyPr/>
                    <a:lstStyle/>
                    <a:p>
                      <a:pPr algn="just" fontAlgn="ctr">
                        <a:lnSpc>
                          <a:spcPct val="115000"/>
                        </a:lnSpc>
                        <a:spcAft>
                          <a:spcPts val="0"/>
                        </a:spcAft>
                      </a:pPr>
                      <a:r>
                        <a:rPr lang="lt-LT" sz="500" kern="50">
                          <a:effectLst/>
                        </a:rPr>
                        <a:t>Eil.</a:t>
                      </a:r>
                    </a:p>
                    <a:p>
                      <a:pPr algn="just" fontAlgn="ctr">
                        <a:lnSpc>
                          <a:spcPct val="115000"/>
                        </a:lnSpc>
                        <a:spcAft>
                          <a:spcPts val="0"/>
                        </a:spcAft>
                      </a:pPr>
                      <a:r>
                        <a:rPr lang="lt-LT" sz="500" kern="50">
                          <a:effectLst/>
                        </a:rPr>
                        <a:t>Nr.</a:t>
                      </a:r>
                      <a:endParaRPr lang="lt-LT" sz="500" kern="50">
                        <a:effectLst/>
                        <a:latin typeface="Times New Roman"/>
                        <a:ea typeface="Lucida Sans Unicode"/>
                        <a:cs typeface="Tahoma"/>
                      </a:endParaRPr>
                    </a:p>
                  </a:txBody>
                  <a:tcPr marL="14542" marR="14542" marT="7143" marB="7143" anchor="ctr"/>
                </a:tc>
                <a:tc>
                  <a:txBody>
                    <a:bodyPr/>
                    <a:lstStyle/>
                    <a:p>
                      <a:pPr algn="just" fontAlgn="ctr">
                        <a:lnSpc>
                          <a:spcPct val="115000"/>
                        </a:lnSpc>
                        <a:spcAft>
                          <a:spcPts val="0"/>
                        </a:spcAft>
                      </a:pPr>
                      <a:r>
                        <a:rPr lang="lt-LT" sz="500" kern="50">
                          <a:effectLst/>
                        </a:rPr>
                        <a:t>Atrankos kriterijai</a:t>
                      </a:r>
                      <a:endParaRPr lang="lt-LT" sz="500" kern="50">
                        <a:effectLst/>
                        <a:latin typeface="Times New Roman"/>
                        <a:ea typeface="Lucida Sans Unicode"/>
                        <a:cs typeface="Tahoma"/>
                      </a:endParaRPr>
                    </a:p>
                  </a:txBody>
                  <a:tcPr marL="14542" marR="14542" marT="7143" marB="7143" anchor="ctr"/>
                </a:tc>
                <a:tc>
                  <a:txBody>
                    <a:bodyPr/>
                    <a:lstStyle/>
                    <a:p>
                      <a:pPr algn="just" fontAlgn="ctr">
                        <a:lnSpc>
                          <a:spcPct val="115000"/>
                        </a:lnSpc>
                        <a:spcAft>
                          <a:spcPts val="0"/>
                        </a:spcAft>
                      </a:pPr>
                      <a:r>
                        <a:rPr lang="lt-LT" sz="500" kern="50">
                          <a:effectLst/>
                        </a:rPr>
                        <a:t>Atrankos kriterijų reikšmės (balais)</a:t>
                      </a:r>
                      <a:endParaRPr lang="lt-LT" sz="500" kern="50">
                        <a:effectLst/>
                        <a:latin typeface="Times New Roman"/>
                        <a:ea typeface="Lucida Sans Unicode"/>
                        <a:cs typeface="Tahoma"/>
                      </a:endParaRPr>
                    </a:p>
                  </a:txBody>
                  <a:tcPr marL="14542" marR="14542" marT="7143" marB="7143" anchor="ctr"/>
                </a:tc>
                <a:tc>
                  <a:txBody>
                    <a:bodyPr/>
                    <a:lstStyle/>
                    <a:p>
                      <a:pPr algn="just" fontAlgn="ctr">
                        <a:lnSpc>
                          <a:spcPct val="115000"/>
                        </a:lnSpc>
                        <a:spcAft>
                          <a:spcPts val="0"/>
                        </a:spcAft>
                      </a:pPr>
                      <a:r>
                        <a:rPr lang="lt-LT" sz="500" kern="50">
                          <a:effectLst/>
                        </a:rPr>
                        <a:t>Atrankos kriterijų įvertinimo aprašymas</a:t>
                      </a:r>
                      <a:endParaRPr lang="lt-LT" sz="500" kern="50">
                        <a:effectLst/>
                        <a:latin typeface="Times New Roman"/>
                        <a:ea typeface="Lucida Sans Unicode"/>
                        <a:cs typeface="Tahoma"/>
                      </a:endParaRPr>
                    </a:p>
                  </a:txBody>
                  <a:tcPr marL="14542" marR="14542" marT="7143" marB="7143" anchor="ctr"/>
                </a:tc>
              </a:tr>
              <a:tr h="1252682">
                <a:tc>
                  <a:txBody>
                    <a:bodyPr/>
                    <a:lstStyle/>
                    <a:p>
                      <a:pPr marL="342900" lvl="0" indent="-342900" algn="just" fontAlgn="ctr">
                        <a:lnSpc>
                          <a:spcPct val="115000"/>
                        </a:lnSpc>
                        <a:spcAft>
                          <a:spcPts val="1000"/>
                        </a:spcAft>
                        <a:buSzPts val="1200"/>
                        <a:buFont typeface="Times New Roman"/>
                        <a:buAutoNum type="arabicPeriod"/>
                      </a:pPr>
                      <a:r>
                        <a:rPr lang="lt-LT" sz="500">
                          <a:effectLst/>
                        </a:rPr>
                        <a:t> </a:t>
                      </a:r>
                      <a:endParaRPr lang="lt-LT" sz="400">
                        <a:effectLst/>
                        <a:latin typeface="Calibri"/>
                        <a:ea typeface="Calibri"/>
                        <a:cs typeface="Times New Roman"/>
                      </a:endParaRPr>
                    </a:p>
                  </a:txBody>
                  <a:tcPr marL="14542" marR="14542" marT="7143" marB="7143" anchor="ctr"/>
                </a:tc>
                <a:tc>
                  <a:txBody>
                    <a:bodyPr/>
                    <a:lstStyle/>
                    <a:p>
                      <a:pPr algn="just" fontAlgn="ctr">
                        <a:lnSpc>
                          <a:spcPct val="115000"/>
                        </a:lnSpc>
                        <a:spcAft>
                          <a:spcPts val="0"/>
                        </a:spcAft>
                      </a:pPr>
                      <a:r>
                        <a:rPr lang="lt-LT" sz="500" kern="50">
                          <a:effectLst/>
                        </a:rPr>
                        <a:t>Vykdoma daugiabučių gyvenamųjų namų modernizacija: namas renovuotas ir (ar) pradėti rangos darbai,  ir (ar) pasirašyta rangos darbų sutartis</a:t>
                      </a:r>
                      <a:endParaRPr lang="lt-LT" sz="500" kern="50">
                        <a:effectLst/>
                        <a:latin typeface="Times New Roman"/>
                        <a:ea typeface="Lucida Sans Unicode"/>
                        <a:cs typeface="Tahoma"/>
                      </a:endParaRPr>
                    </a:p>
                  </a:txBody>
                  <a:tcPr marL="14542" marR="14542" marT="7143" marB="7143" anchor="ctr"/>
                </a:tc>
                <a:tc>
                  <a:txBody>
                    <a:bodyPr/>
                    <a:lstStyle/>
                    <a:p>
                      <a:pPr algn="ctr" fontAlgn="ctr">
                        <a:lnSpc>
                          <a:spcPct val="115000"/>
                        </a:lnSpc>
                        <a:spcAft>
                          <a:spcPts val="0"/>
                        </a:spcAft>
                      </a:pPr>
                      <a:r>
                        <a:rPr lang="lt-LT" sz="500" kern="50">
                          <a:effectLst/>
                        </a:rPr>
                        <a:t>0-20</a:t>
                      </a:r>
                      <a:endParaRPr lang="lt-LT" sz="500" kern="50">
                        <a:effectLst/>
                        <a:latin typeface="Times New Roman"/>
                        <a:ea typeface="Lucida Sans Unicode"/>
                        <a:cs typeface="Tahoma"/>
                      </a:endParaRPr>
                    </a:p>
                  </a:txBody>
                  <a:tcPr marL="14542" marR="14542" marT="7143" marB="7143" anchor="ctr"/>
                </a:tc>
                <a:tc>
                  <a:txBody>
                    <a:bodyPr/>
                    <a:lstStyle/>
                    <a:p>
                      <a:pPr algn="just" fontAlgn="ctr">
                        <a:lnSpc>
                          <a:spcPct val="115000"/>
                        </a:lnSpc>
                        <a:spcAft>
                          <a:spcPts val="0"/>
                        </a:spcAft>
                      </a:pPr>
                      <a:r>
                        <a:rPr lang="lt-LT" sz="500" kern="50">
                          <a:effectLst/>
                        </a:rPr>
                        <a:t>20 balų suteikiama, jei renovuotų namų kvartalo, namų grupėje yra 100 proc.;</a:t>
                      </a:r>
                    </a:p>
                    <a:p>
                      <a:pPr algn="just" fontAlgn="ctr">
                        <a:lnSpc>
                          <a:spcPct val="115000"/>
                        </a:lnSpc>
                        <a:spcAft>
                          <a:spcPts val="0"/>
                        </a:spcAft>
                      </a:pPr>
                      <a:r>
                        <a:rPr lang="lt-LT" sz="500" kern="50">
                          <a:effectLst/>
                        </a:rPr>
                        <a:t>15 balų suteikiama, jei renovuotų namų kvartalo, namų grupėje yra 75 proc.;</a:t>
                      </a:r>
                    </a:p>
                    <a:p>
                      <a:pPr algn="just" fontAlgn="ctr">
                        <a:lnSpc>
                          <a:spcPct val="115000"/>
                        </a:lnSpc>
                        <a:spcAft>
                          <a:spcPts val="0"/>
                        </a:spcAft>
                      </a:pPr>
                      <a:r>
                        <a:rPr lang="lt-LT" sz="500" kern="50">
                          <a:effectLst/>
                        </a:rPr>
                        <a:t>10 balų suteikiama, jei renovuotų namų kvartalo, namų grupėje yra 50 proc.;</a:t>
                      </a:r>
                    </a:p>
                    <a:p>
                      <a:pPr algn="just" fontAlgn="ctr">
                        <a:lnSpc>
                          <a:spcPct val="115000"/>
                        </a:lnSpc>
                        <a:spcAft>
                          <a:spcPts val="0"/>
                        </a:spcAft>
                      </a:pPr>
                      <a:r>
                        <a:rPr lang="lt-LT" sz="500" kern="50">
                          <a:effectLst/>
                        </a:rPr>
                        <a:t>5 balai suteikiami, jei renovuotų namų kvartalo, namų grupėje yra 25 proc.;</a:t>
                      </a:r>
                    </a:p>
                    <a:p>
                      <a:pPr algn="just" fontAlgn="ctr">
                        <a:lnSpc>
                          <a:spcPct val="115000"/>
                        </a:lnSpc>
                        <a:spcAft>
                          <a:spcPts val="0"/>
                        </a:spcAft>
                      </a:pPr>
                      <a:r>
                        <a:rPr lang="lt-LT" sz="500" kern="50">
                          <a:effectLst/>
                        </a:rPr>
                        <a:t>1 balas suteikiamas, jei renovuotų namų kvartalo, namų grupėje yra 5 proc.</a:t>
                      </a:r>
                      <a:endParaRPr lang="lt-LT" sz="500" kern="50">
                        <a:effectLst/>
                        <a:latin typeface="Times New Roman"/>
                        <a:ea typeface="Lucida Sans Unicode"/>
                        <a:cs typeface="Tahoma"/>
                      </a:endParaRPr>
                    </a:p>
                  </a:txBody>
                  <a:tcPr marL="14542" marR="14542" marT="7143" marB="7143" anchor="ctr"/>
                </a:tc>
              </a:tr>
              <a:tr h="1375941">
                <a:tc>
                  <a:txBody>
                    <a:bodyPr/>
                    <a:lstStyle/>
                    <a:p>
                      <a:pPr marL="342900" lvl="0" indent="-342900" algn="just" fontAlgn="ctr">
                        <a:lnSpc>
                          <a:spcPct val="115000"/>
                        </a:lnSpc>
                        <a:spcAft>
                          <a:spcPts val="1000"/>
                        </a:spcAft>
                        <a:buSzPts val="1200"/>
                        <a:buFont typeface="Times New Roman"/>
                        <a:buAutoNum type="arabicPeriod"/>
                      </a:pPr>
                      <a:r>
                        <a:rPr lang="lt-LT" sz="500">
                          <a:effectLst/>
                        </a:rPr>
                        <a:t> </a:t>
                      </a:r>
                      <a:endParaRPr lang="lt-LT" sz="400">
                        <a:effectLst/>
                        <a:latin typeface="Calibri"/>
                        <a:ea typeface="Calibri"/>
                        <a:cs typeface="Times New Roman"/>
                      </a:endParaRPr>
                    </a:p>
                  </a:txBody>
                  <a:tcPr marL="14542" marR="14542" marT="7143" marB="7143" anchor="ctr"/>
                </a:tc>
                <a:tc>
                  <a:txBody>
                    <a:bodyPr/>
                    <a:lstStyle/>
                    <a:p>
                      <a:pPr algn="just" fontAlgn="ctr">
                        <a:lnSpc>
                          <a:spcPct val="115000"/>
                        </a:lnSpc>
                        <a:spcAft>
                          <a:spcPts val="0"/>
                        </a:spcAft>
                      </a:pPr>
                      <a:r>
                        <a:rPr lang="lt-LT" sz="500" kern="50">
                          <a:effectLst/>
                        </a:rPr>
                        <a:t>Daugiabučio gyvenamojo namo, namų grupės aplinkos būklė</a:t>
                      </a:r>
                    </a:p>
                    <a:p>
                      <a:pPr algn="just" fontAlgn="ctr">
                        <a:lnSpc>
                          <a:spcPct val="115000"/>
                        </a:lnSpc>
                        <a:spcAft>
                          <a:spcPts val="0"/>
                        </a:spcAft>
                      </a:pPr>
                      <a:r>
                        <a:rPr lang="lt-LT" sz="500" kern="50">
                          <a:effectLst/>
                        </a:rPr>
                        <a:t> </a:t>
                      </a:r>
                      <a:endParaRPr lang="lt-LT" sz="500" kern="50">
                        <a:effectLst/>
                        <a:latin typeface="Times New Roman"/>
                        <a:ea typeface="Lucida Sans Unicode"/>
                        <a:cs typeface="Tahoma"/>
                      </a:endParaRPr>
                    </a:p>
                  </a:txBody>
                  <a:tcPr marL="14542" marR="14542" marT="7143" marB="7143" anchor="ctr"/>
                </a:tc>
                <a:tc>
                  <a:txBody>
                    <a:bodyPr/>
                    <a:lstStyle/>
                    <a:p>
                      <a:pPr algn="ctr" fontAlgn="ctr">
                        <a:lnSpc>
                          <a:spcPct val="115000"/>
                        </a:lnSpc>
                        <a:spcAft>
                          <a:spcPts val="0"/>
                        </a:spcAft>
                      </a:pPr>
                      <a:r>
                        <a:rPr lang="lt-LT" sz="500" kern="50">
                          <a:effectLst/>
                        </a:rPr>
                        <a:t>0-20</a:t>
                      </a:r>
                      <a:endParaRPr lang="lt-LT" sz="500" kern="50">
                        <a:effectLst/>
                        <a:latin typeface="Times New Roman"/>
                        <a:ea typeface="Lucida Sans Unicode"/>
                        <a:cs typeface="Tahoma"/>
                      </a:endParaRPr>
                    </a:p>
                  </a:txBody>
                  <a:tcPr marL="14542" marR="14542" marT="7143" marB="7143" anchor="ctr"/>
                </a:tc>
                <a:tc>
                  <a:txBody>
                    <a:bodyPr/>
                    <a:lstStyle/>
                    <a:p>
                      <a:pPr algn="just" fontAlgn="ctr">
                        <a:lnSpc>
                          <a:spcPct val="115000"/>
                        </a:lnSpc>
                        <a:spcAft>
                          <a:spcPts val="0"/>
                        </a:spcAft>
                      </a:pPr>
                      <a:r>
                        <a:rPr lang="lt-LT" sz="500" kern="50">
                          <a:effectLst/>
                        </a:rPr>
                        <a:t>Šaligatvių dangų būklė (nuo 0 iki 5 balų);</a:t>
                      </a:r>
                    </a:p>
                    <a:p>
                      <a:pPr algn="just" fontAlgn="ctr">
                        <a:lnSpc>
                          <a:spcPct val="115000"/>
                        </a:lnSpc>
                        <a:spcAft>
                          <a:spcPts val="0"/>
                        </a:spcAft>
                      </a:pPr>
                      <a:r>
                        <a:rPr lang="lt-LT" sz="500" kern="50">
                          <a:effectLst/>
                        </a:rPr>
                        <a:t>Apšvietimo tinklų būklė (nuo 0 iki 5 balų);</a:t>
                      </a:r>
                    </a:p>
                    <a:p>
                      <a:pPr algn="just" fontAlgn="ctr">
                        <a:lnSpc>
                          <a:spcPct val="115000"/>
                        </a:lnSpc>
                        <a:spcAft>
                          <a:spcPts val="0"/>
                        </a:spcAft>
                      </a:pPr>
                      <a:r>
                        <a:rPr lang="lt-LT" sz="500" kern="50">
                          <a:effectLst/>
                        </a:rPr>
                        <a:t>Automobilių stovėjimo aikštelių su privažiavimo keliais būklė (nuo 0 iki 5 balų);</a:t>
                      </a:r>
                    </a:p>
                    <a:p>
                      <a:pPr algn="just" fontAlgn="ctr">
                        <a:lnSpc>
                          <a:spcPct val="115000"/>
                        </a:lnSpc>
                        <a:spcAft>
                          <a:spcPts val="0"/>
                        </a:spcAft>
                      </a:pPr>
                      <a:r>
                        <a:rPr lang="lt-LT" sz="500" kern="50">
                          <a:effectLst/>
                        </a:rPr>
                        <a:t>Inžinerinių tinklų būklė (nuo 0 iki 5 balų).</a:t>
                      </a:r>
                    </a:p>
                    <a:p>
                      <a:pPr algn="just" fontAlgn="ctr">
                        <a:lnSpc>
                          <a:spcPct val="115000"/>
                        </a:lnSpc>
                        <a:spcAft>
                          <a:spcPts val="0"/>
                        </a:spcAft>
                      </a:pPr>
                      <a:r>
                        <a:rPr lang="lt-LT" sz="500" kern="50">
                          <a:effectLst/>
                        </a:rPr>
                        <a:t>Vertinimo balai:</a:t>
                      </a:r>
                    </a:p>
                    <a:p>
                      <a:pPr algn="just" fontAlgn="ctr">
                        <a:lnSpc>
                          <a:spcPct val="115000"/>
                        </a:lnSpc>
                        <a:spcAft>
                          <a:spcPts val="0"/>
                        </a:spcAft>
                      </a:pPr>
                      <a:r>
                        <a:rPr lang="lt-LT" sz="500" kern="50">
                          <a:effectLst/>
                        </a:rPr>
                        <a:t>Gera būklė – 0 balų;</a:t>
                      </a:r>
                    </a:p>
                    <a:p>
                      <a:pPr algn="just" fontAlgn="ctr">
                        <a:lnSpc>
                          <a:spcPct val="115000"/>
                        </a:lnSpc>
                        <a:spcAft>
                          <a:spcPts val="0"/>
                        </a:spcAft>
                      </a:pPr>
                      <a:r>
                        <a:rPr lang="lt-LT" sz="500" kern="50">
                          <a:effectLst/>
                        </a:rPr>
                        <a:t>Patenkinama – 3 balai;</a:t>
                      </a:r>
                    </a:p>
                    <a:p>
                      <a:pPr algn="just" fontAlgn="ctr">
                        <a:lnSpc>
                          <a:spcPct val="115000"/>
                        </a:lnSpc>
                        <a:spcAft>
                          <a:spcPts val="0"/>
                        </a:spcAft>
                      </a:pPr>
                      <a:r>
                        <a:rPr lang="lt-LT" sz="500" kern="50">
                          <a:effectLst/>
                        </a:rPr>
                        <a:t>Bloga – 4 balai;</a:t>
                      </a:r>
                    </a:p>
                    <a:p>
                      <a:pPr algn="just" fontAlgn="ctr">
                        <a:lnSpc>
                          <a:spcPct val="115000"/>
                        </a:lnSpc>
                        <a:spcAft>
                          <a:spcPts val="0"/>
                        </a:spcAft>
                      </a:pPr>
                      <a:r>
                        <a:rPr lang="lt-LT" sz="500" kern="50">
                          <a:effectLst/>
                        </a:rPr>
                        <a:t>Labai bloga - 5 balai.</a:t>
                      </a:r>
                      <a:endParaRPr lang="lt-LT" sz="500" kern="50">
                        <a:effectLst/>
                        <a:latin typeface="Times New Roman"/>
                        <a:ea typeface="Lucida Sans Unicode"/>
                        <a:cs typeface="Tahoma"/>
                      </a:endParaRPr>
                    </a:p>
                  </a:txBody>
                  <a:tcPr marL="14542" marR="14542" marT="7143" marB="7143" anchor="ctr"/>
                </a:tc>
              </a:tr>
              <a:tr h="759647">
                <a:tc>
                  <a:txBody>
                    <a:bodyPr/>
                    <a:lstStyle/>
                    <a:p>
                      <a:pPr marL="342900" lvl="0" indent="-342900" algn="just" fontAlgn="ctr">
                        <a:lnSpc>
                          <a:spcPct val="115000"/>
                        </a:lnSpc>
                        <a:spcAft>
                          <a:spcPts val="1000"/>
                        </a:spcAft>
                        <a:buSzPts val="1200"/>
                        <a:buFont typeface="Times New Roman"/>
                        <a:buAutoNum type="arabicPeriod"/>
                      </a:pPr>
                      <a:r>
                        <a:rPr lang="lt-LT" sz="500">
                          <a:effectLst/>
                        </a:rPr>
                        <a:t> </a:t>
                      </a:r>
                      <a:endParaRPr lang="lt-LT" sz="400">
                        <a:effectLst/>
                        <a:latin typeface="Calibri"/>
                        <a:ea typeface="Calibri"/>
                        <a:cs typeface="Times New Roman"/>
                      </a:endParaRPr>
                    </a:p>
                  </a:txBody>
                  <a:tcPr marL="14542" marR="14542" marT="7143" marB="7143" anchor="ctr"/>
                </a:tc>
                <a:tc>
                  <a:txBody>
                    <a:bodyPr/>
                    <a:lstStyle/>
                    <a:p>
                      <a:pPr algn="just" fontAlgn="ctr">
                        <a:lnSpc>
                          <a:spcPct val="115000"/>
                        </a:lnSpc>
                        <a:spcAft>
                          <a:spcPts val="0"/>
                        </a:spcAft>
                      </a:pPr>
                      <a:r>
                        <a:rPr lang="lt-LT" sz="500" kern="50">
                          <a:effectLst/>
                        </a:rPr>
                        <a:t>Daugiabučio gyvenamojo namo, Namų grupėje, daugiabučių gyvenamųjų namų butų skaičiaus dalis</a:t>
                      </a:r>
                      <a:endParaRPr lang="lt-LT" sz="500" kern="50">
                        <a:effectLst/>
                        <a:latin typeface="Times New Roman"/>
                        <a:ea typeface="Lucida Sans Unicode"/>
                        <a:cs typeface="Tahoma"/>
                      </a:endParaRPr>
                    </a:p>
                  </a:txBody>
                  <a:tcPr marL="14542" marR="14542" marT="7143" marB="7143" anchor="ctr"/>
                </a:tc>
                <a:tc>
                  <a:txBody>
                    <a:bodyPr/>
                    <a:lstStyle/>
                    <a:p>
                      <a:pPr algn="ctr" fontAlgn="ctr">
                        <a:lnSpc>
                          <a:spcPct val="115000"/>
                        </a:lnSpc>
                        <a:spcAft>
                          <a:spcPts val="0"/>
                        </a:spcAft>
                      </a:pPr>
                      <a:r>
                        <a:rPr lang="lt-LT" sz="500" kern="50">
                          <a:effectLst/>
                        </a:rPr>
                        <a:t>1 ir daugiau</a:t>
                      </a:r>
                      <a:endParaRPr lang="lt-LT" sz="500" kern="50">
                        <a:effectLst/>
                        <a:latin typeface="Times New Roman"/>
                        <a:ea typeface="Lucida Sans Unicode"/>
                        <a:cs typeface="Tahoma"/>
                      </a:endParaRPr>
                    </a:p>
                  </a:txBody>
                  <a:tcPr marL="14542" marR="14542" marT="7143" marB="7143" anchor="ctr"/>
                </a:tc>
                <a:tc>
                  <a:txBody>
                    <a:bodyPr/>
                    <a:lstStyle/>
                    <a:p>
                      <a:pPr algn="just" fontAlgn="ctr">
                        <a:lnSpc>
                          <a:spcPct val="115000"/>
                        </a:lnSpc>
                        <a:spcAft>
                          <a:spcPts val="0"/>
                        </a:spcAft>
                      </a:pPr>
                      <a:r>
                        <a:rPr lang="lt-LT" sz="500" kern="50">
                          <a:effectLst/>
                        </a:rPr>
                        <a:t>Kriterijus apskaičiuojamas:</a:t>
                      </a:r>
                    </a:p>
                    <a:p>
                      <a:pPr algn="just" fontAlgn="ctr">
                        <a:lnSpc>
                          <a:spcPct val="115000"/>
                        </a:lnSpc>
                        <a:spcAft>
                          <a:spcPts val="0"/>
                        </a:spcAft>
                      </a:pPr>
                      <a:r>
                        <a:rPr lang="lt-LT" sz="500" kern="50">
                          <a:effectLst/>
                        </a:rPr>
                        <a:t>tvarkomo kvartalo ar namų grupės butų skaičiaus santykis su visų miesto kvartalų butų (9827) skaičiumi x 1000 = balų skaičius.</a:t>
                      </a:r>
                      <a:endParaRPr lang="lt-LT" sz="500" kern="50">
                        <a:effectLst/>
                        <a:latin typeface="Times New Roman"/>
                        <a:ea typeface="Lucida Sans Unicode"/>
                        <a:cs typeface="Tahoma"/>
                      </a:endParaRPr>
                    </a:p>
                  </a:txBody>
                  <a:tcPr marL="14542" marR="14542" marT="7143" marB="7143" anchor="ctr"/>
                </a:tc>
              </a:tr>
              <a:tr h="1622459">
                <a:tc>
                  <a:txBody>
                    <a:bodyPr/>
                    <a:lstStyle/>
                    <a:p>
                      <a:pPr marL="342900" lvl="0" indent="-342900" algn="just" fontAlgn="ctr">
                        <a:lnSpc>
                          <a:spcPct val="115000"/>
                        </a:lnSpc>
                        <a:spcAft>
                          <a:spcPts val="1000"/>
                        </a:spcAft>
                        <a:buSzPts val="1200"/>
                        <a:buFont typeface="Times New Roman"/>
                        <a:buAutoNum type="arabicPeriod"/>
                      </a:pPr>
                      <a:r>
                        <a:rPr lang="lt-LT" sz="500">
                          <a:effectLst/>
                        </a:rPr>
                        <a:t> </a:t>
                      </a:r>
                      <a:endParaRPr lang="lt-LT" sz="400">
                        <a:effectLst/>
                        <a:latin typeface="Calibri"/>
                        <a:ea typeface="Calibri"/>
                        <a:cs typeface="Times New Roman"/>
                      </a:endParaRPr>
                    </a:p>
                  </a:txBody>
                  <a:tcPr marL="14542" marR="14542" marT="7143" marB="7143" anchor="ctr"/>
                </a:tc>
                <a:tc>
                  <a:txBody>
                    <a:bodyPr/>
                    <a:lstStyle/>
                    <a:p>
                      <a:pPr algn="just" fontAlgn="ctr">
                        <a:lnSpc>
                          <a:spcPct val="115000"/>
                        </a:lnSpc>
                        <a:spcAft>
                          <a:spcPts val="0"/>
                        </a:spcAft>
                      </a:pPr>
                      <a:r>
                        <a:rPr lang="lt-LT" sz="500" kern="50">
                          <a:effectLst/>
                        </a:rPr>
                        <a:t>Numatomi kompleksiniai  Kiti tvarkymo darbai</a:t>
                      </a:r>
                      <a:endParaRPr lang="lt-LT" sz="500" kern="50">
                        <a:effectLst/>
                        <a:latin typeface="Times New Roman"/>
                        <a:ea typeface="Lucida Sans Unicode"/>
                        <a:cs typeface="Tahoma"/>
                      </a:endParaRPr>
                    </a:p>
                  </a:txBody>
                  <a:tcPr marL="14542" marR="14542" marT="7143" marB="7143" anchor="ctr"/>
                </a:tc>
                <a:tc>
                  <a:txBody>
                    <a:bodyPr/>
                    <a:lstStyle/>
                    <a:p>
                      <a:pPr algn="ctr" fontAlgn="ctr">
                        <a:lnSpc>
                          <a:spcPct val="115000"/>
                        </a:lnSpc>
                        <a:spcAft>
                          <a:spcPts val="0"/>
                        </a:spcAft>
                      </a:pPr>
                      <a:r>
                        <a:rPr lang="lt-LT" sz="500" kern="50">
                          <a:effectLst/>
                        </a:rPr>
                        <a:t>0-10</a:t>
                      </a:r>
                      <a:endParaRPr lang="lt-LT" sz="500" kern="50">
                        <a:effectLst/>
                        <a:latin typeface="Times New Roman"/>
                        <a:ea typeface="Lucida Sans Unicode"/>
                        <a:cs typeface="Tahoma"/>
                      </a:endParaRPr>
                    </a:p>
                  </a:txBody>
                  <a:tcPr marL="14542" marR="14542" marT="7143" marB="7143" anchor="ctr"/>
                </a:tc>
                <a:tc>
                  <a:txBody>
                    <a:bodyPr/>
                    <a:lstStyle/>
                    <a:p>
                      <a:pPr algn="just" fontAlgn="ctr">
                        <a:lnSpc>
                          <a:spcPct val="115000"/>
                        </a:lnSpc>
                        <a:spcAft>
                          <a:spcPts val="0"/>
                        </a:spcAft>
                      </a:pPr>
                      <a:r>
                        <a:rPr lang="lt-LT" sz="500" kern="50" dirty="0">
                          <a:effectLst/>
                        </a:rPr>
                        <a:t>Vaikų žaidimų aikštelių įrengimas – 2 balai;</a:t>
                      </a:r>
                    </a:p>
                    <a:p>
                      <a:pPr algn="just" fontAlgn="ctr">
                        <a:lnSpc>
                          <a:spcPct val="115000"/>
                        </a:lnSpc>
                        <a:spcAft>
                          <a:spcPts val="0"/>
                        </a:spcAft>
                      </a:pPr>
                      <a:r>
                        <a:rPr lang="lt-LT" sz="500" kern="50" dirty="0">
                          <a:effectLst/>
                        </a:rPr>
                        <a:t>Sporto aikštelių įrengimas – 2 balai;</a:t>
                      </a:r>
                    </a:p>
                    <a:p>
                      <a:pPr algn="just" fontAlgn="ctr">
                        <a:lnSpc>
                          <a:spcPct val="115000"/>
                        </a:lnSpc>
                        <a:spcAft>
                          <a:spcPts val="0"/>
                        </a:spcAft>
                      </a:pPr>
                      <a:r>
                        <a:rPr lang="lt-LT" sz="500" kern="50" dirty="0">
                          <a:effectLst/>
                        </a:rPr>
                        <a:t>Dviračių stoginių, stovų įrengimas – 1 balas;</a:t>
                      </a:r>
                    </a:p>
                    <a:p>
                      <a:pPr algn="just" fontAlgn="ctr">
                        <a:lnSpc>
                          <a:spcPct val="115000"/>
                        </a:lnSpc>
                        <a:spcAft>
                          <a:spcPts val="0"/>
                        </a:spcAft>
                      </a:pPr>
                      <a:r>
                        <a:rPr lang="lt-LT" sz="500" kern="50" dirty="0">
                          <a:effectLst/>
                        </a:rPr>
                        <a:t>Mažosios architektūros elementų įrengimas – 1 balas;</a:t>
                      </a:r>
                    </a:p>
                    <a:p>
                      <a:pPr algn="just" fontAlgn="ctr">
                        <a:lnSpc>
                          <a:spcPct val="115000"/>
                        </a:lnSpc>
                        <a:spcAft>
                          <a:spcPts val="0"/>
                        </a:spcAft>
                      </a:pPr>
                      <a:r>
                        <a:rPr lang="lt-LT" sz="500" kern="50" dirty="0">
                          <a:effectLst/>
                        </a:rPr>
                        <a:t>Elektromobilių įkrovimo stotelių įrengimas – 1 balas;</a:t>
                      </a:r>
                    </a:p>
                    <a:p>
                      <a:pPr algn="just" fontAlgn="ctr">
                        <a:lnSpc>
                          <a:spcPct val="115000"/>
                        </a:lnSpc>
                        <a:spcAft>
                          <a:spcPts val="0"/>
                        </a:spcAft>
                      </a:pPr>
                      <a:r>
                        <a:rPr lang="lt-LT" sz="500" kern="50" dirty="0">
                          <a:effectLst/>
                        </a:rPr>
                        <a:t>Užtvarų įrengimas, teritorijos aptvėrimas – 1 balas;</a:t>
                      </a:r>
                    </a:p>
                    <a:p>
                      <a:pPr algn="just" fontAlgn="ctr">
                        <a:lnSpc>
                          <a:spcPct val="115000"/>
                        </a:lnSpc>
                        <a:spcAft>
                          <a:spcPts val="0"/>
                        </a:spcAft>
                      </a:pPr>
                      <a:r>
                        <a:rPr lang="lt-LT" sz="500" kern="50" dirty="0">
                          <a:effectLst/>
                        </a:rPr>
                        <a:t>Teritorijos apšvietimo įrengimas – 1 balas;</a:t>
                      </a:r>
                    </a:p>
                    <a:p>
                      <a:pPr algn="just" fontAlgn="ctr">
                        <a:lnSpc>
                          <a:spcPct val="115000"/>
                        </a:lnSpc>
                        <a:spcAft>
                          <a:spcPts val="0"/>
                        </a:spcAft>
                      </a:pPr>
                      <a:r>
                        <a:rPr lang="lt-LT" sz="500" kern="50" dirty="0">
                          <a:effectLst/>
                        </a:rPr>
                        <a:t>Medžių ir želdinių sodinimas – 1 balas.</a:t>
                      </a:r>
                      <a:endParaRPr lang="lt-LT" sz="500" kern="50" dirty="0">
                        <a:effectLst/>
                        <a:latin typeface="Times New Roman"/>
                        <a:ea typeface="Lucida Sans Unicode"/>
                        <a:cs typeface="Tahoma"/>
                      </a:endParaRPr>
                    </a:p>
                  </a:txBody>
                  <a:tcPr marL="14542" marR="14542" marT="7143" marB="7143" anchor="ctr"/>
                </a:tc>
              </a:tr>
            </a:tbl>
          </a:graphicData>
        </a:graphic>
      </p:graphicFrame>
    </p:spTree>
    <p:extLst>
      <p:ext uri="{BB962C8B-B14F-4D97-AF65-F5344CB8AC3E}">
        <p14:creationId xmlns:p14="http://schemas.microsoft.com/office/powerpoint/2010/main" val="13454348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p:txBody>
          <a:bodyPr>
            <a:normAutofit fontScale="85000" lnSpcReduction="20000"/>
          </a:bodyPr>
          <a:lstStyle/>
          <a:p>
            <a:pPr marL="0" indent="0">
              <a:buNone/>
            </a:pPr>
            <a:r>
              <a:rPr lang="lt-LT" b="1" dirty="0"/>
              <a:t>Darbai</a:t>
            </a:r>
            <a:r>
              <a:rPr lang="lt-LT" dirty="0"/>
              <a:t>, išskyrus Kitus tvarkymo darbus, kurie finansuojami Savivaldybės biudžeto lėšomis</a:t>
            </a:r>
            <a:r>
              <a:rPr lang="lt-LT" b="1" dirty="0"/>
              <a:t>, turi būti atlikti</a:t>
            </a:r>
            <a:r>
              <a:rPr lang="lt-LT" dirty="0"/>
              <a:t>, </a:t>
            </a:r>
            <a:r>
              <a:rPr lang="lt-LT" b="1" dirty="0"/>
              <a:t>už jų atlikimą ir lėšų panaudojimą Sutartyje nustatyta tvarka atsiskaityta einamaisiais metais.</a:t>
            </a:r>
            <a:r>
              <a:rPr lang="lt-LT" dirty="0"/>
              <a:t> </a:t>
            </a:r>
            <a:endParaRPr lang="lt-LT" dirty="0" smtClean="0"/>
          </a:p>
          <a:p>
            <a:pPr marL="0" indent="0">
              <a:buNone/>
            </a:pPr>
            <a:endParaRPr lang="lt-LT" dirty="0" smtClean="0"/>
          </a:p>
          <a:p>
            <a:pPr marL="0" indent="0">
              <a:buNone/>
            </a:pPr>
            <a:r>
              <a:rPr lang="lt-LT" dirty="0" smtClean="0"/>
              <a:t>Motyvuotu </a:t>
            </a:r>
            <a:r>
              <a:rPr lang="lt-LT" dirty="0"/>
              <a:t>Valdytojo prašymu darbų atlikimo </a:t>
            </a:r>
            <a:r>
              <a:rPr lang="lt-LT" b="1" dirty="0"/>
              <a:t>terminas</a:t>
            </a:r>
            <a:r>
              <a:rPr lang="lt-LT" dirty="0"/>
              <a:t> gali būti </a:t>
            </a:r>
            <a:r>
              <a:rPr lang="lt-LT" b="1" dirty="0"/>
              <a:t>pratęstas</a:t>
            </a:r>
            <a:r>
              <a:rPr lang="lt-LT" dirty="0"/>
              <a:t>, kai darbai, kuriems skirtas finansavimas iš Savivaldybės biudžeto lėšų, einamaisiais metais yra pradėti ir (arba) Valdytojas dėl jų atlikimo yra sudaręs sutartį su rangovu (paslaugos teikėju) ir kai termino pratęsimui pritaria Komisija. </a:t>
            </a:r>
            <a:endParaRPr lang="lt-LT" dirty="0" smtClean="0"/>
          </a:p>
          <a:p>
            <a:pPr marL="0" indent="0">
              <a:buNone/>
            </a:pPr>
            <a:endParaRPr lang="lt-LT" b="1" smtClean="0"/>
          </a:p>
          <a:p>
            <a:pPr marL="0" indent="0">
              <a:buNone/>
            </a:pPr>
            <a:r>
              <a:rPr lang="lt-LT" b="1" smtClean="0"/>
              <a:t>Bendras </a:t>
            </a:r>
            <a:r>
              <a:rPr lang="lt-LT" b="1" dirty="0"/>
              <a:t>darbų atlikimo terminas negali būti ilgesnis nei 2 metai. </a:t>
            </a:r>
          </a:p>
        </p:txBody>
      </p:sp>
      <p:sp>
        <p:nvSpPr>
          <p:cNvPr id="3" name="Antraštė 2"/>
          <p:cNvSpPr>
            <a:spLocks noGrp="1"/>
          </p:cNvSpPr>
          <p:nvPr>
            <p:ph type="title"/>
          </p:nvPr>
        </p:nvSpPr>
        <p:spPr/>
        <p:txBody>
          <a:bodyPr>
            <a:normAutofit fontScale="90000"/>
          </a:bodyPr>
          <a:lstStyle/>
          <a:p>
            <a:r>
              <a:rPr lang="lt-LT" b="1" dirty="0"/>
              <a:t>ATSISKAITYMAS IR KONTROLĖ</a:t>
            </a:r>
            <a:r>
              <a:rPr lang="lt-LT" dirty="0"/>
              <a:t/>
            </a:r>
            <a:br>
              <a:rPr lang="lt-LT" dirty="0"/>
            </a:br>
            <a:endParaRPr lang="lt-LT" dirty="0"/>
          </a:p>
        </p:txBody>
      </p:sp>
    </p:spTree>
    <p:extLst>
      <p:ext uri="{BB962C8B-B14F-4D97-AF65-F5344CB8AC3E}">
        <p14:creationId xmlns:p14="http://schemas.microsoft.com/office/powerpoint/2010/main" val="10313005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p:txBody>
          <a:bodyPr/>
          <a:lstStyle/>
          <a:p>
            <a:pPr marL="0" indent="0" algn="ctr">
              <a:buNone/>
            </a:pPr>
            <a:r>
              <a:rPr lang="lt-LT" dirty="0" smtClean="0"/>
              <a:t>Architektūros ir teritorijų planavimo skyriaus vedėjas</a:t>
            </a:r>
          </a:p>
          <a:p>
            <a:pPr marL="0" indent="0" algn="ctr">
              <a:buNone/>
            </a:pPr>
            <a:r>
              <a:rPr lang="lt-LT" dirty="0" smtClean="0"/>
              <a:t>Evaldas Rimas</a:t>
            </a:r>
          </a:p>
          <a:p>
            <a:pPr marL="0" indent="0" algn="ctr">
              <a:buNone/>
            </a:pPr>
            <a:r>
              <a:rPr lang="lt-LT" dirty="0" smtClean="0"/>
              <a:t>tel. (8 687) 83975, (8 389) 64030</a:t>
            </a:r>
          </a:p>
          <a:p>
            <a:pPr marL="0" indent="0" algn="ctr">
              <a:buNone/>
            </a:pPr>
            <a:r>
              <a:rPr lang="lt-LT" dirty="0" smtClean="0"/>
              <a:t>El. p. </a:t>
            </a:r>
            <a:r>
              <a:rPr lang="lt-LT" dirty="0" err="1" smtClean="0"/>
              <a:t>evaldas.rimas</a:t>
            </a:r>
            <a:r>
              <a:rPr lang="en-US" dirty="0" smtClean="0"/>
              <a:t>@</a:t>
            </a:r>
            <a:r>
              <a:rPr lang="en-US" dirty="0" err="1" smtClean="0"/>
              <a:t>utena.lt</a:t>
            </a:r>
            <a:endParaRPr lang="lt-LT" dirty="0"/>
          </a:p>
        </p:txBody>
      </p:sp>
      <p:sp>
        <p:nvSpPr>
          <p:cNvPr id="3" name="Antraštė 2"/>
          <p:cNvSpPr>
            <a:spLocks noGrp="1"/>
          </p:cNvSpPr>
          <p:nvPr>
            <p:ph type="title"/>
          </p:nvPr>
        </p:nvSpPr>
        <p:spPr/>
        <p:txBody>
          <a:bodyPr/>
          <a:lstStyle/>
          <a:p>
            <a:r>
              <a:rPr lang="lt-LT" dirty="0" smtClean="0"/>
              <a:t>Ačiū už dėmesį</a:t>
            </a:r>
            <a:endParaRPr lang="lt-LT" dirty="0"/>
          </a:p>
        </p:txBody>
      </p:sp>
    </p:spTree>
    <p:extLst>
      <p:ext uri="{BB962C8B-B14F-4D97-AF65-F5344CB8AC3E}">
        <p14:creationId xmlns:p14="http://schemas.microsoft.com/office/powerpoint/2010/main" val="4170472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p:txBody>
          <a:bodyPr>
            <a:normAutofit fontScale="92500"/>
          </a:bodyPr>
          <a:lstStyle/>
          <a:p>
            <a:pPr marL="0" indent="0">
              <a:buNone/>
            </a:pPr>
            <a:r>
              <a:rPr lang="lt-LT" dirty="0" smtClean="0"/>
              <a:t>Daugiabučio </a:t>
            </a:r>
            <a:r>
              <a:rPr lang="lt-LT" dirty="0"/>
              <a:t>gyvenamojo namo butų ir kitų patalpų savininkų </a:t>
            </a:r>
            <a:r>
              <a:rPr lang="lt-LT" dirty="0" smtClean="0"/>
              <a:t>bendrija</a:t>
            </a:r>
          </a:p>
          <a:p>
            <a:pPr marL="0" indent="0">
              <a:buNone/>
            </a:pPr>
            <a:endParaRPr lang="lt-LT" dirty="0" smtClean="0"/>
          </a:p>
          <a:p>
            <a:pPr marL="0" indent="0">
              <a:buNone/>
            </a:pPr>
            <a:r>
              <a:rPr lang="lt-LT" dirty="0" smtClean="0"/>
              <a:t>Jungtinės </a:t>
            </a:r>
            <a:r>
              <a:rPr lang="lt-LT" dirty="0"/>
              <a:t>veiklos sutartimi įgaliotas asmuo arba kitas daugiabučio gyvenamojo namo butų ir kitų patalpų savininkų sprendimu ir sutartimi įgaliotas asmuo, kuriam teisės aktai leidžia teikti turto administravimo paslaugas, arba pagal Lietuvos Respublikos civilinio kodekso 4.84 straipsnį paskirtas bendrojo naudojimo objektų administratorius. </a:t>
            </a:r>
          </a:p>
        </p:txBody>
      </p:sp>
      <p:sp>
        <p:nvSpPr>
          <p:cNvPr id="3" name="Antraštė 2"/>
          <p:cNvSpPr>
            <a:spLocks noGrp="1"/>
          </p:cNvSpPr>
          <p:nvPr>
            <p:ph type="title"/>
          </p:nvPr>
        </p:nvSpPr>
        <p:spPr/>
        <p:txBody>
          <a:bodyPr>
            <a:normAutofit fontScale="90000"/>
          </a:bodyPr>
          <a:lstStyle/>
          <a:p>
            <a:r>
              <a:rPr lang="lt-LT" b="1" dirty="0"/>
              <a:t>Bendrojo naudojimo objektų valdytojas (toliau – Valdytojas)</a:t>
            </a:r>
            <a:endParaRPr lang="lt-LT" dirty="0"/>
          </a:p>
        </p:txBody>
      </p:sp>
    </p:spTree>
    <p:extLst>
      <p:ext uri="{BB962C8B-B14F-4D97-AF65-F5344CB8AC3E}">
        <p14:creationId xmlns:p14="http://schemas.microsoft.com/office/powerpoint/2010/main" val="42718365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p:txBody>
          <a:bodyPr/>
          <a:lstStyle/>
          <a:p>
            <a:pPr marL="0" indent="0">
              <a:buNone/>
            </a:pPr>
            <a:r>
              <a:rPr lang="lt-LT" dirty="0"/>
              <a:t>G</a:t>
            </a:r>
            <a:r>
              <a:rPr lang="lt-LT" dirty="0" smtClean="0"/>
              <a:t>reta </a:t>
            </a:r>
            <a:r>
              <a:rPr lang="lt-LT" dirty="0"/>
              <a:t>esantys namai (daugiabučio gyvenamojo namo ar namų grupės teritorija), besinaudojantys bendra infrastruktūra, bendro naudojimo įvažiavimo keliais, automobilių stovėjimo aikštelėmis, apšvietimo tinklais, šaligatviais, inžinieriniais tinklais. Daugiabučių gyvenamųjų namų teritorijų ribos tikslinamos įvertinus natūralias gamtines ar technines ribas. </a:t>
            </a:r>
          </a:p>
        </p:txBody>
      </p:sp>
      <p:sp>
        <p:nvSpPr>
          <p:cNvPr id="3" name="Antraštė 2"/>
          <p:cNvSpPr>
            <a:spLocks noGrp="1"/>
          </p:cNvSpPr>
          <p:nvPr>
            <p:ph type="title"/>
          </p:nvPr>
        </p:nvSpPr>
        <p:spPr/>
        <p:txBody>
          <a:bodyPr/>
          <a:lstStyle/>
          <a:p>
            <a:r>
              <a:rPr lang="lt-LT" b="1" dirty="0"/>
              <a:t>Namų grupė</a:t>
            </a:r>
            <a:endParaRPr lang="lt-LT" dirty="0"/>
          </a:p>
        </p:txBody>
      </p:sp>
    </p:spTree>
    <p:extLst>
      <p:ext uri="{BB962C8B-B14F-4D97-AF65-F5344CB8AC3E}">
        <p14:creationId xmlns:p14="http://schemas.microsoft.com/office/powerpoint/2010/main" val="14257137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p:txBody>
          <a:bodyPr/>
          <a:lstStyle/>
          <a:p>
            <a:pPr marL="0" indent="0">
              <a:buNone/>
            </a:pPr>
            <a:r>
              <a:rPr lang="lt-LT" dirty="0" smtClean="0"/>
              <a:t>Trijų </a:t>
            </a:r>
            <a:r>
              <a:rPr lang="lt-LT" dirty="0"/>
              <a:t>ir daugiau butų gyvenamasis namas. Daugiabučiame name gali būti ir negyvenamųjų patalpų: prekybos, administracinių, viešojo maitinimo ir kitų;</a:t>
            </a:r>
          </a:p>
        </p:txBody>
      </p:sp>
      <p:sp>
        <p:nvSpPr>
          <p:cNvPr id="3" name="Antraštė 2"/>
          <p:cNvSpPr>
            <a:spLocks noGrp="1"/>
          </p:cNvSpPr>
          <p:nvPr>
            <p:ph type="title"/>
          </p:nvPr>
        </p:nvSpPr>
        <p:spPr/>
        <p:txBody>
          <a:bodyPr/>
          <a:lstStyle/>
          <a:p>
            <a:r>
              <a:rPr lang="lt-LT" b="1" dirty="0"/>
              <a:t>Daugiabutis namas</a:t>
            </a:r>
            <a:endParaRPr lang="lt-LT" dirty="0"/>
          </a:p>
        </p:txBody>
      </p:sp>
    </p:spTree>
    <p:extLst>
      <p:ext uri="{BB962C8B-B14F-4D97-AF65-F5344CB8AC3E}">
        <p14:creationId xmlns:p14="http://schemas.microsoft.com/office/powerpoint/2010/main" val="3262756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lstStyle/>
          <a:p>
            <a:pPr marL="0" indent="0">
              <a:buNone/>
            </a:pPr>
            <a:r>
              <a:rPr lang="lt-LT" dirty="0" smtClean="0"/>
              <a:t>Žemės </a:t>
            </a:r>
            <a:r>
              <a:rPr lang="lt-LT" dirty="0"/>
              <a:t>sklypo </a:t>
            </a:r>
            <a:r>
              <a:rPr lang="lt-LT" dirty="0" smtClean="0"/>
              <a:t>formavimas;</a:t>
            </a:r>
          </a:p>
          <a:p>
            <a:pPr marL="0" indent="0">
              <a:buNone/>
            </a:pPr>
            <a:r>
              <a:rPr lang="lt-LT" dirty="0" smtClean="0"/>
              <a:t> </a:t>
            </a:r>
          </a:p>
          <a:p>
            <a:pPr marL="0" indent="0">
              <a:buNone/>
            </a:pPr>
            <a:r>
              <a:rPr lang="lt-LT" dirty="0" smtClean="0"/>
              <a:t>Techninio </a:t>
            </a:r>
            <a:r>
              <a:rPr lang="lt-LT" dirty="0"/>
              <a:t>tvarkymo darbų projekto </a:t>
            </a:r>
            <a:r>
              <a:rPr lang="lt-LT" dirty="0" smtClean="0"/>
              <a:t>rengimas; </a:t>
            </a:r>
          </a:p>
          <a:p>
            <a:pPr marL="0" indent="0">
              <a:buNone/>
            </a:pPr>
            <a:endParaRPr lang="lt-LT" dirty="0" smtClean="0"/>
          </a:p>
          <a:p>
            <a:pPr marL="0" indent="0">
              <a:buNone/>
            </a:pPr>
            <a:r>
              <a:rPr lang="lt-LT" dirty="0" smtClean="0"/>
              <a:t>Daugiabučio </a:t>
            </a:r>
            <a:r>
              <a:rPr lang="lt-LT" dirty="0"/>
              <a:t>gyvenamojo namo ar namų grupės teritorijos infrastruktūros ir kiti tvarkymo darbai.</a:t>
            </a:r>
          </a:p>
        </p:txBody>
      </p:sp>
      <p:sp>
        <p:nvSpPr>
          <p:cNvPr id="2" name="Antraštė 1"/>
          <p:cNvSpPr>
            <a:spLocks noGrp="1"/>
          </p:cNvSpPr>
          <p:nvPr>
            <p:ph type="title"/>
          </p:nvPr>
        </p:nvSpPr>
        <p:spPr/>
        <p:txBody>
          <a:bodyPr/>
          <a:lstStyle/>
          <a:p>
            <a:r>
              <a:rPr lang="lt-LT" b="1" dirty="0"/>
              <a:t>Darbai</a:t>
            </a:r>
            <a:endParaRPr lang="lt-LT" dirty="0"/>
          </a:p>
        </p:txBody>
      </p:sp>
    </p:spTree>
    <p:extLst>
      <p:ext uri="{BB962C8B-B14F-4D97-AF65-F5344CB8AC3E}">
        <p14:creationId xmlns:p14="http://schemas.microsoft.com/office/powerpoint/2010/main" val="37548501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lstStyle/>
          <a:p>
            <a:pPr marL="0" lvl="1" indent="0">
              <a:buNone/>
            </a:pPr>
            <a:r>
              <a:rPr lang="lt-LT" dirty="0"/>
              <a:t>Valdytojams, kurie prašo skirti finansavimą žemės sklypui suformuoti, finansuojama </a:t>
            </a:r>
            <a:r>
              <a:rPr lang="lt-LT" b="1" dirty="0"/>
              <a:t>100 procentų</a:t>
            </a:r>
            <a:r>
              <a:rPr lang="lt-LT" dirty="0"/>
              <a:t> tinkamų finansuoti išlaidų;</a:t>
            </a:r>
          </a:p>
          <a:p>
            <a:endParaRPr lang="lt-LT" dirty="0"/>
          </a:p>
        </p:txBody>
      </p:sp>
      <p:sp>
        <p:nvSpPr>
          <p:cNvPr id="2" name="Antraštė 1"/>
          <p:cNvSpPr>
            <a:spLocks noGrp="1"/>
          </p:cNvSpPr>
          <p:nvPr>
            <p:ph type="title"/>
          </p:nvPr>
        </p:nvSpPr>
        <p:spPr/>
        <p:txBody>
          <a:bodyPr>
            <a:normAutofit fontScale="90000"/>
          </a:bodyPr>
          <a:lstStyle/>
          <a:p>
            <a:r>
              <a:rPr lang="lt-LT" b="1" dirty="0"/>
              <a:t>Ž</a:t>
            </a:r>
            <a:r>
              <a:rPr lang="lt-LT" b="1" dirty="0" smtClean="0"/>
              <a:t>emės sklypo formavimas </a:t>
            </a:r>
            <a:r>
              <a:rPr lang="lt-LT" dirty="0" smtClean="0"/>
              <a:t/>
            </a:r>
            <a:br>
              <a:rPr lang="lt-LT" dirty="0" smtClean="0"/>
            </a:br>
            <a:endParaRPr lang="lt-LT" dirty="0"/>
          </a:p>
        </p:txBody>
      </p:sp>
    </p:spTree>
    <p:extLst>
      <p:ext uri="{BB962C8B-B14F-4D97-AF65-F5344CB8AC3E}">
        <p14:creationId xmlns:p14="http://schemas.microsoft.com/office/powerpoint/2010/main" val="24232318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normAutofit/>
          </a:bodyPr>
          <a:lstStyle/>
          <a:p>
            <a:pPr marL="0" lvl="1" indent="0">
              <a:buNone/>
            </a:pPr>
            <a:r>
              <a:rPr lang="lt-LT" dirty="0" smtClean="0"/>
              <a:t>Valdytojai</a:t>
            </a:r>
            <a:r>
              <a:rPr lang="lt-LT" dirty="0"/>
              <a:t>, </a:t>
            </a:r>
            <a:r>
              <a:rPr lang="lt-LT" b="1" dirty="0"/>
              <a:t>suformavę žemės sklypus</a:t>
            </a:r>
            <a:r>
              <a:rPr lang="lt-LT" dirty="0"/>
              <a:t> daugiabučiams namams ar jų grupėms eksploatuoti </a:t>
            </a:r>
            <a:r>
              <a:rPr lang="lt-LT" b="1" dirty="0"/>
              <a:t>iki 2025 m. sausio 1 d</a:t>
            </a:r>
            <a:r>
              <a:rPr lang="lt-LT" dirty="0"/>
              <a:t>., yra atleidžiami nuo valstybinės žemės nuomos mokesčio </a:t>
            </a:r>
            <a:r>
              <a:rPr lang="lt-LT" b="1" dirty="0"/>
              <a:t>10 metų </a:t>
            </a:r>
            <a:r>
              <a:rPr lang="lt-LT" dirty="0"/>
              <a:t>laikotarpiui. </a:t>
            </a:r>
            <a:endParaRPr lang="lt-LT" dirty="0" smtClean="0"/>
          </a:p>
          <a:p>
            <a:pPr marL="342900" lvl="1" indent="-342900">
              <a:buFont typeface="Arial" panose="020B0604020202020204" pitchFamily="34" charset="0"/>
              <a:buChar char="•"/>
            </a:pPr>
            <a:endParaRPr lang="lt-LT" dirty="0" smtClean="0"/>
          </a:p>
          <a:p>
            <a:pPr marL="0" lvl="1" indent="0">
              <a:buNone/>
            </a:pPr>
            <a:r>
              <a:rPr lang="lt-LT" dirty="0" smtClean="0"/>
              <a:t>Valdytojai</a:t>
            </a:r>
            <a:r>
              <a:rPr lang="lt-LT" dirty="0"/>
              <a:t>, </a:t>
            </a:r>
            <a:r>
              <a:rPr lang="lt-LT" b="1" dirty="0"/>
              <a:t>suformavę žemės sklypus </a:t>
            </a:r>
            <a:r>
              <a:rPr lang="lt-LT" dirty="0"/>
              <a:t>daugiabučiams namams ar jų grupėms eksploatuoti </a:t>
            </a:r>
            <a:r>
              <a:rPr lang="lt-LT" b="1" dirty="0"/>
              <a:t>iki 2026 m. sausio 1 d., </a:t>
            </a:r>
            <a:r>
              <a:rPr lang="lt-LT" dirty="0"/>
              <a:t>yra atleidžiami nuo valstybinės žemės nuomos mokesčio </a:t>
            </a:r>
            <a:r>
              <a:rPr lang="lt-LT" b="1" dirty="0"/>
              <a:t>5 metų </a:t>
            </a:r>
            <a:r>
              <a:rPr lang="lt-LT" dirty="0"/>
              <a:t>laikotarpiui.</a:t>
            </a:r>
          </a:p>
          <a:p>
            <a:pPr marL="342900" lvl="1" indent="-342900">
              <a:buFont typeface="Arial" panose="020B0604020202020204" pitchFamily="34" charset="0"/>
              <a:buChar char="•"/>
            </a:pPr>
            <a:endParaRPr lang="lt-LT" dirty="0"/>
          </a:p>
          <a:p>
            <a:endParaRPr lang="lt-LT" dirty="0"/>
          </a:p>
        </p:txBody>
      </p:sp>
      <p:sp>
        <p:nvSpPr>
          <p:cNvPr id="2" name="Antraštė 1"/>
          <p:cNvSpPr>
            <a:spLocks noGrp="1"/>
          </p:cNvSpPr>
          <p:nvPr>
            <p:ph type="title"/>
          </p:nvPr>
        </p:nvSpPr>
        <p:spPr/>
        <p:txBody>
          <a:bodyPr>
            <a:normAutofit fontScale="90000"/>
          </a:bodyPr>
          <a:lstStyle/>
          <a:p>
            <a:r>
              <a:rPr lang="lt-LT" b="1" dirty="0" smtClean="0"/>
              <a:t>Valstybinės žemės nuomos mokestis</a:t>
            </a:r>
            <a:endParaRPr lang="lt-LT" b="1" dirty="0"/>
          </a:p>
        </p:txBody>
      </p:sp>
    </p:spTree>
    <p:extLst>
      <p:ext uri="{BB962C8B-B14F-4D97-AF65-F5344CB8AC3E}">
        <p14:creationId xmlns:p14="http://schemas.microsoft.com/office/powerpoint/2010/main" val="3944324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normAutofit fontScale="62500" lnSpcReduction="20000"/>
          </a:bodyPr>
          <a:lstStyle/>
          <a:p>
            <a:pPr marL="0" indent="0">
              <a:buNone/>
            </a:pPr>
            <a:r>
              <a:rPr lang="lt-LT" dirty="0"/>
              <a:t>Valdytojams, kurie dalyvavo Daugiabučių namų atnaujinimo (modernizavimo) programoje ar kurie dalyvauja Daugiabučių namų atnaujinimo (modernizavimo) programoje ir yra pradėję daugiabučio namo atnaujinimo (modernizavimo) rangos darbus ir (ar) pasirašę daugiabučio namo atnaujinimo (modernizavimo) rangos darbų sutartį, </a:t>
            </a:r>
            <a:r>
              <a:rPr lang="lt-LT" b="1" dirty="0"/>
              <a:t>finansuojama 100 procentų techninio tvarkymo darbų projekto rengimo </a:t>
            </a:r>
            <a:r>
              <a:rPr lang="lt-LT" b="1" dirty="0" smtClean="0"/>
              <a:t>išlaidų.</a:t>
            </a:r>
          </a:p>
          <a:p>
            <a:pPr marL="0" indent="0">
              <a:buNone/>
            </a:pPr>
            <a:endParaRPr lang="lt-LT" dirty="0" smtClean="0"/>
          </a:p>
          <a:p>
            <a:pPr marL="0" indent="0">
              <a:buNone/>
            </a:pPr>
            <a:r>
              <a:rPr lang="lt-LT" dirty="0" smtClean="0"/>
              <a:t>Jei </a:t>
            </a:r>
            <a:r>
              <a:rPr lang="lt-LT" dirty="0"/>
              <a:t>daugiabučių gyvenamųjų namų grupėje renovuotų namų yra </a:t>
            </a:r>
            <a:r>
              <a:rPr lang="lt-LT" b="1" dirty="0"/>
              <a:t>75 procentai </a:t>
            </a:r>
            <a:r>
              <a:rPr lang="lt-LT" dirty="0"/>
              <a:t>– finansuojama </a:t>
            </a:r>
            <a:r>
              <a:rPr lang="lt-LT" b="1" dirty="0"/>
              <a:t>75 procentai </a:t>
            </a:r>
            <a:r>
              <a:rPr lang="lt-LT" dirty="0"/>
              <a:t>techninio tvarkymo darbų projekto rengimo išlaidų</a:t>
            </a:r>
            <a:r>
              <a:rPr lang="lt-LT" dirty="0" smtClean="0"/>
              <a:t>.</a:t>
            </a:r>
          </a:p>
          <a:p>
            <a:pPr marL="0" indent="0">
              <a:buNone/>
            </a:pPr>
            <a:endParaRPr lang="lt-LT" dirty="0"/>
          </a:p>
          <a:p>
            <a:pPr marL="0" indent="0">
              <a:buNone/>
            </a:pPr>
            <a:r>
              <a:rPr lang="lt-LT" dirty="0" smtClean="0"/>
              <a:t>Jei </a:t>
            </a:r>
            <a:r>
              <a:rPr lang="lt-LT" dirty="0"/>
              <a:t>daugiabučių gyvenamųjų namų grupėje renovuotų namų yra </a:t>
            </a:r>
            <a:r>
              <a:rPr lang="lt-LT" b="1" dirty="0"/>
              <a:t>50</a:t>
            </a:r>
            <a:r>
              <a:rPr lang="lt-LT" dirty="0"/>
              <a:t> </a:t>
            </a:r>
            <a:r>
              <a:rPr lang="lt-LT" b="1" dirty="0"/>
              <a:t>procentų</a:t>
            </a:r>
            <a:r>
              <a:rPr lang="lt-LT" dirty="0"/>
              <a:t> – finansuojama </a:t>
            </a:r>
            <a:r>
              <a:rPr lang="lt-LT" b="1" dirty="0"/>
              <a:t>50 procentų</a:t>
            </a:r>
            <a:r>
              <a:rPr lang="lt-LT" dirty="0"/>
              <a:t> techninio tvarkymo darbų projekto rengimo išlaidų</a:t>
            </a:r>
            <a:r>
              <a:rPr lang="lt-LT" dirty="0" smtClean="0"/>
              <a:t>.</a:t>
            </a:r>
          </a:p>
          <a:p>
            <a:pPr marL="0" indent="0">
              <a:buNone/>
            </a:pPr>
            <a:endParaRPr lang="lt-LT" dirty="0" smtClean="0"/>
          </a:p>
          <a:p>
            <a:pPr marL="0" indent="0">
              <a:buNone/>
            </a:pPr>
            <a:r>
              <a:rPr lang="lt-LT" dirty="0" smtClean="0"/>
              <a:t>Jei </a:t>
            </a:r>
            <a:r>
              <a:rPr lang="lt-LT" dirty="0"/>
              <a:t>daugiabučių gyvenamųjų namų grupėje renovuotų namų yra </a:t>
            </a:r>
            <a:r>
              <a:rPr lang="lt-LT" b="1" dirty="0"/>
              <a:t>25 procentai </a:t>
            </a:r>
            <a:r>
              <a:rPr lang="lt-LT" dirty="0"/>
              <a:t>– finansuojama </a:t>
            </a:r>
            <a:r>
              <a:rPr lang="lt-LT" b="1" dirty="0"/>
              <a:t>25 procentai </a:t>
            </a:r>
            <a:r>
              <a:rPr lang="lt-LT" dirty="0"/>
              <a:t>techninio tvarkymo darbų projekto rengimo išlaidų;</a:t>
            </a:r>
          </a:p>
        </p:txBody>
      </p:sp>
      <p:sp>
        <p:nvSpPr>
          <p:cNvPr id="2" name="Antraštė 1"/>
          <p:cNvSpPr>
            <a:spLocks noGrp="1"/>
          </p:cNvSpPr>
          <p:nvPr>
            <p:ph type="title"/>
          </p:nvPr>
        </p:nvSpPr>
        <p:spPr/>
        <p:txBody>
          <a:bodyPr>
            <a:normAutofit fontScale="90000"/>
          </a:bodyPr>
          <a:lstStyle/>
          <a:p>
            <a:r>
              <a:rPr lang="lt-LT" b="1" dirty="0"/>
              <a:t>T</a:t>
            </a:r>
            <a:r>
              <a:rPr lang="lt-LT" b="1" dirty="0" smtClean="0"/>
              <a:t>echninio tvarkymo darbų projekto rengimas </a:t>
            </a:r>
            <a:r>
              <a:rPr lang="lt-LT" dirty="0" smtClean="0"/>
              <a:t/>
            </a:r>
            <a:br>
              <a:rPr lang="lt-LT" dirty="0" smtClean="0"/>
            </a:br>
            <a:endParaRPr lang="lt-LT" dirty="0"/>
          </a:p>
        </p:txBody>
      </p:sp>
    </p:spTree>
    <p:extLst>
      <p:ext uri="{BB962C8B-B14F-4D97-AF65-F5344CB8AC3E}">
        <p14:creationId xmlns:p14="http://schemas.microsoft.com/office/powerpoint/2010/main" val="6527836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gos forma">
  <a:themeElements>
    <a:clrScheme name="Bangos forma">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Bangos form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ngos form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264</TotalTime>
  <Words>1635</Words>
  <Application>Microsoft Office PowerPoint</Application>
  <PresentationFormat>Demonstracija ekrane (4:3)</PresentationFormat>
  <Paragraphs>156</Paragraphs>
  <Slides>26</Slides>
  <Notes>0</Notes>
  <HiddenSlides>0</HiddenSlides>
  <MMClips>0</MMClips>
  <ScaleCrop>false</ScaleCrop>
  <HeadingPairs>
    <vt:vector size="4" baseType="variant">
      <vt:variant>
        <vt:lpstr>Tema</vt:lpstr>
      </vt:variant>
      <vt:variant>
        <vt:i4>1</vt:i4>
      </vt:variant>
      <vt:variant>
        <vt:lpstr>Skaidrių pavadinimai</vt:lpstr>
      </vt:variant>
      <vt:variant>
        <vt:i4>26</vt:i4>
      </vt:variant>
    </vt:vector>
  </HeadingPairs>
  <TitlesOfParts>
    <vt:vector size="27" baseType="lpstr">
      <vt:lpstr>Bangos forma</vt:lpstr>
      <vt:lpstr>DAUGIABUČIŲ GYVENAMŲJŲ NAMŲ TERITORIJŲ TVARKYMO TVARKOS APRAŠAS </vt:lpstr>
      <vt:lpstr>Tvarkos aprašo tikslas</vt:lpstr>
      <vt:lpstr>Bendrojo naudojimo objektų valdytojas (toliau – Valdytojas)</vt:lpstr>
      <vt:lpstr>Namų grupė</vt:lpstr>
      <vt:lpstr>Daugiabutis namas</vt:lpstr>
      <vt:lpstr>Darbai</vt:lpstr>
      <vt:lpstr>Žemės sklypo formavimas  </vt:lpstr>
      <vt:lpstr>Valstybinės žemės nuomos mokestis</vt:lpstr>
      <vt:lpstr>Techninio tvarkymo darbų projekto rengimas  </vt:lpstr>
      <vt:lpstr>Daugiabučio gyvenamojo namo ar namų grupės teritorijos infrastruktūros ir kiti tvarkymo darbai</vt:lpstr>
      <vt:lpstr>Infrastruktūros tvarkymo darbai </vt:lpstr>
      <vt:lpstr>Kiti tvarkymo darbai </vt:lpstr>
      <vt:lpstr>PRAŠYMŲ TEIKIMAS </vt:lpstr>
      <vt:lpstr>Kartu su prašymu turi būti pateikti šie dokumentai </vt:lpstr>
      <vt:lpstr>Jei prašoma skirti finansavimą žemės sklypui suformuoti, papildomai turi būti pateikiama: </vt:lpstr>
      <vt:lpstr>Jei prašoma skirti finansavimą techniniam tvarkymo darbų projektui parengti, papildomai pateikiama:</vt:lpstr>
      <vt:lpstr>PowerPoint pristatymas</vt:lpstr>
      <vt:lpstr>PowerPoint pristatymas</vt:lpstr>
      <vt:lpstr>PRAŠYMŲ NAGRINĖJIMAS  </vt:lpstr>
      <vt:lpstr>PowerPoint pristatymas</vt:lpstr>
      <vt:lpstr>PowerPoint pristatymas</vt:lpstr>
      <vt:lpstr>PowerPoint pristatymas</vt:lpstr>
      <vt:lpstr>PowerPoint pristatymas</vt:lpstr>
      <vt:lpstr>FINANSAVIMO PIRMENYBĖ  </vt:lpstr>
      <vt:lpstr>ATSISKAITYMAS IR KONTROLĖ </vt:lpstr>
      <vt:lpstr>Ačiū už dėmesį</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DAUGIABUČIŲ GYVENAMŲJŲ NAMŲ TERITORIJŲ TVARKYMO TVARKOS APRAŠAS</dc:title>
  <dc:creator>Evaldas Rimas</dc:creator>
  <cp:lastModifiedBy>Evaldas Rimas</cp:lastModifiedBy>
  <cp:revision>21</cp:revision>
  <cp:lastPrinted>2022-09-13T06:06:16Z</cp:lastPrinted>
  <dcterms:created xsi:type="dcterms:W3CDTF">2022-09-05T07:42:59Z</dcterms:created>
  <dcterms:modified xsi:type="dcterms:W3CDTF">2022-09-13T13:27:23Z</dcterms:modified>
</cp:coreProperties>
</file>